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7" r:id="rId2"/>
    <p:sldId id="271" r:id="rId3"/>
    <p:sldId id="258" r:id="rId4"/>
    <p:sldId id="259" r:id="rId5"/>
    <p:sldId id="260" r:id="rId6"/>
    <p:sldId id="261" r:id="rId7"/>
    <p:sldId id="262" r:id="rId8"/>
    <p:sldId id="264" r:id="rId9"/>
    <p:sldId id="263" r:id="rId10"/>
    <p:sldId id="286" r:id="rId11"/>
    <p:sldId id="285" r:id="rId12"/>
    <p:sldId id="265" r:id="rId13"/>
    <p:sldId id="277" r:id="rId14"/>
    <p:sldId id="283" r:id="rId15"/>
    <p:sldId id="266" r:id="rId16"/>
    <p:sldId id="279" r:id="rId17"/>
    <p:sldId id="278" r:id="rId18"/>
    <p:sldId id="272" r:id="rId19"/>
    <p:sldId id="280" r:id="rId20"/>
    <p:sldId id="273" r:id="rId21"/>
    <p:sldId id="281" r:id="rId22"/>
    <p:sldId id="27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3EBC25-BD37-39A2-2429-773CC81CF72F}" v="347" dt="2024-07-18T22:02:56.7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458" autoAdjust="0"/>
  </p:normalViewPr>
  <p:slideViewPr>
    <p:cSldViewPr snapToGrid="0">
      <p:cViewPr>
        <p:scale>
          <a:sx n="75" d="100"/>
          <a:sy n="75" d="100"/>
        </p:scale>
        <p:origin x="974"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DELL\OneDrive\Pictures\ps11.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ELL\OneDrive\Pictures\ps9.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72ba9354e6051ecf/Pictures/ps10.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DELL\OneDrive\Pictures\ps7.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DELL\OneDrive\Pictures\ps8.csv"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'ps11'!$B$1</c:f>
              <c:strCache>
                <c:ptCount val="1"/>
                <c:pt idx="0">
                  <c:v>strike_rate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trendline>
            <c:spPr>
              <a:ln w="19050" cap="rnd">
                <a:solidFill>
                  <a:schemeClr val="accent2"/>
                </a:solidFill>
              </a:ln>
              <a:effectLst/>
            </c:spPr>
            <c:trendlineType val="linear"/>
            <c:dispRSqr val="0"/>
            <c:dispEq val="0"/>
          </c:trendline>
          <c:cat>
            <c:strRef>
              <c:f>'ps11'!$A$2:$A$11</c:f>
              <c:strCache>
                <c:ptCount val="10"/>
                <c:pt idx="0">
                  <c:v>AD Russell</c:v>
                </c:pt>
                <c:pt idx="1">
                  <c:v>SP Narine</c:v>
                </c:pt>
                <c:pt idx="2">
                  <c:v>HH Pandya</c:v>
                </c:pt>
                <c:pt idx="3">
                  <c:v>V Sehwag</c:v>
                </c:pt>
                <c:pt idx="4">
                  <c:v>GJ Maxwell</c:v>
                </c:pt>
                <c:pt idx="5">
                  <c:v>CH Gayle</c:v>
                </c:pt>
                <c:pt idx="6">
                  <c:v>RR Pant</c:v>
                </c:pt>
                <c:pt idx="7">
                  <c:v>ST Jayasuriya</c:v>
                </c:pt>
                <c:pt idx="8">
                  <c:v>KA Pollard</c:v>
                </c:pt>
                <c:pt idx="9">
                  <c:v>AB de Villiers</c:v>
                </c:pt>
              </c:strCache>
            </c:strRef>
          </c:cat>
          <c:val>
            <c:numRef>
              <c:f>'ps11'!$B$2:$B$11</c:f>
              <c:numCache>
                <c:formatCode>General</c:formatCode>
                <c:ptCount val="10"/>
                <c:pt idx="0">
                  <c:v>1.9278846153846101</c:v>
                </c:pt>
                <c:pt idx="1">
                  <c:v>1.7661141804788201</c:v>
                </c:pt>
                <c:pt idx="2">
                  <c:v>1.70484061393152</c:v>
                </c:pt>
                <c:pt idx="3">
                  <c:v>1.66096866096866</c:v>
                </c:pt>
                <c:pt idx="4">
                  <c:v>1.64028776978417</c:v>
                </c:pt>
                <c:pt idx="5">
                  <c:v>1.6052217678515199</c:v>
                </c:pt>
                <c:pt idx="6">
                  <c:v>1.58479532163742</c:v>
                </c:pt>
                <c:pt idx="7">
                  <c:v>1.5845864661654101</c:v>
                </c:pt>
                <c:pt idx="8">
                  <c:v>1.5805651958353899</c:v>
                </c:pt>
                <c:pt idx="9">
                  <c:v>1.5714285714285701</c:v>
                </c:pt>
              </c:numCache>
            </c:numRef>
          </c:val>
          <c:extLst>
            <c:ext xmlns:c16="http://schemas.microsoft.com/office/drawing/2014/chart" uri="{C3380CC4-5D6E-409C-BE32-E72D297353CC}">
              <c16:uniqueId val="{00000001-BF07-4157-AEB2-9B7C54772128}"/>
            </c:ext>
          </c:extLst>
        </c:ser>
        <c:dLbls>
          <c:showLegendKey val="0"/>
          <c:showVal val="0"/>
          <c:showCatName val="0"/>
          <c:showSerName val="0"/>
          <c:showPercent val="0"/>
          <c:showBubbleSize val="0"/>
        </c:dLbls>
        <c:gapWidth val="100"/>
        <c:overlap val="-24"/>
        <c:axId val="349161055"/>
        <c:axId val="349154335"/>
      </c:barChart>
      <c:catAx>
        <c:axId val="34916105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Times New Roman" panose="02020603050405020304" pitchFamily="18" charset="0"/>
                <a:ea typeface="Tahoma" panose="020B0604030504040204" pitchFamily="34" charset="0"/>
                <a:cs typeface="Times New Roman" panose="02020603050405020304" pitchFamily="18" charset="0"/>
              </a:defRPr>
            </a:pPr>
            <a:endParaRPr lang="en-US"/>
          </a:p>
        </c:txPr>
        <c:crossAx val="349154335"/>
        <c:crosses val="autoZero"/>
        <c:auto val="1"/>
        <c:lblAlgn val="ctr"/>
        <c:lblOffset val="100"/>
        <c:noMultiLvlLbl val="0"/>
      </c:catAx>
      <c:valAx>
        <c:axId val="3491543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349161055"/>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'ps9'!$C$1</c:f>
              <c:strCache>
                <c:ptCount val="1"/>
                <c:pt idx="0">
                  <c:v>average</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'ps9'!$B$2:$B$11</c:f>
              <c:strCache>
                <c:ptCount val="10"/>
                <c:pt idx="0">
                  <c:v>AC Gilchrist</c:v>
                </c:pt>
                <c:pt idx="1">
                  <c:v>V Sehwag</c:v>
                </c:pt>
                <c:pt idx="2">
                  <c:v>M Vijay</c:v>
                </c:pt>
                <c:pt idx="3">
                  <c:v>DA Warner</c:v>
                </c:pt>
                <c:pt idx="4">
                  <c:v>CH Gayle</c:v>
                </c:pt>
                <c:pt idx="5">
                  <c:v>V Sehwag</c:v>
                </c:pt>
                <c:pt idx="6">
                  <c:v>SE Marsh</c:v>
                </c:pt>
                <c:pt idx="7">
                  <c:v>M Vijay</c:v>
                </c:pt>
                <c:pt idx="8">
                  <c:v>V Kohli</c:v>
                </c:pt>
                <c:pt idx="9">
                  <c:v>JM Bairstow</c:v>
                </c:pt>
              </c:strCache>
            </c:strRef>
          </c:cat>
          <c:val>
            <c:numRef>
              <c:f>'ps9'!$C$2:$C$11</c:f>
              <c:numCache>
                <c:formatCode>General</c:formatCode>
                <c:ptCount val="10"/>
                <c:pt idx="0">
                  <c:v>130</c:v>
                </c:pt>
                <c:pt idx="1">
                  <c:v>129</c:v>
                </c:pt>
                <c:pt idx="2">
                  <c:v>128</c:v>
                </c:pt>
                <c:pt idx="3">
                  <c:v>127</c:v>
                </c:pt>
                <c:pt idx="4">
                  <c:v>126</c:v>
                </c:pt>
                <c:pt idx="5">
                  <c:v>122</c:v>
                </c:pt>
                <c:pt idx="6">
                  <c:v>120</c:v>
                </c:pt>
                <c:pt idx="7">
                  <c:v>119</c:v>
                </c:pt>
                <c:pt idx="8">
                  <c:v>116</c:v>
                </c:pt>
                <c:pt idx="9">
                  <c:v>115</c:v>
                </c:pt>
              </c:numCache>
            </c:numRef>
          </c:val>
          <c:extLst>
            <c:ext xmlns:c16="http://schemas.microsoft.com/office/drawing/2014/chart" uri="{C3380CC4-5D6E-409C-BE32-E72D297353CC}">
              <c16:uniqueId val="{00000000-928F-4BE3-AC66-AF158583A03D}"/>
            </c:ext>
          </c:extLst>
        </c:ser>
        <c:dLbls>
          <c:showLegendKey val="0"/>
          <c:showVal val="0"/>
          <c:showCatName val="0"/>
          <c:showSerName val="0"/>
          <c:showPercent val="0"/>
          <c:showBubbleSize val="0"/>
        </c:dLbls>
        <c:gapWidth val="115"/>
        <c:overlap val="-20"/>
        <c:axId val="1170331232"/>
        <c:axId val="1170327392"/>
      </c:barChart>
      <c:catAx>
        <c:axId val="1170331232"/>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0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1170327392"/>
        <c:crosses val="autoZero"/>
        <c:auto val="1"/>
        <c:lblAlgn val="ctr"/>
        <c:lblOffset val="100"/>
        <c:noMultiLvlLbl val="0"/>
      </c:catAx>
      <c:valAx>
        <c:axId val="117032739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crossAx val="11703312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'ps10'!$B$1</c:f>
              <c:strCache>
                <c:ptCount val="1"/>
                <c:pt idx="0">
                  <c:v>economy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'ps10'!$A$2:$A$11</c:f>
              <c:strCache>
                <c:ptCount val="10"/>
                <c:pt idx="0">
                  <c:v>Rashid Khan</c:v>
                </c:pt>
                <c:pt idx="1">
                  <c:v>A Kumble</c:v>
                </c:pt>
                <c:pt idx="2">
                  <c:v>M Muralitharan</c:v>
                </c:pt>
                <c:pt idx="3">
                  <c:v>DW Steyn</c:v>
                </c:pt>
                <c:pt idx="4">
                  <c:v>R Ashwin</c:v>
                </c:pt>
                <c:pt idx="5">
                  <c:v>SP Narine</c:v>
                </c:pt>
                <c:pt idx="6">
                  <c:v>DL Vettori</c:v>
                </c:pt>
                <c:pt idx="7">
                  <c:v>Washington Sundar</c:v>
                </c:pt>
                <c:pt idx="8">
                  <c:v>J Botha</c:v>
                </c:pt>
                <c:pt idx="9">
                  <c:v>R Tewatia</c:v>
                </c:pt>
              </c:strCache>
            </c:strRef>
          </c:cat>
          <c:val>
            <c:numRef>
              <c:f>'ps10'!$B$2:$B$11</c:f>
              <c:numCache>
                <c:formatCode>General</c:formatCode>
                <c:ptCount val="10"/>
                <c:pt idx="0">
                  <c:v>6.33422818791946</c:v>
                </c:pt>
                <c:pt idx="1">
                  <c:v>6.6469989827060001</c:v>
                </c:pt>
                <c:pt idx="2">
                  <c:v>6.6772352568167399</c:v>
                </c:pt>
                <c:pt idx="3">
                  <c:v>6.7697715289982403</c:v>
                </c:pt>
                <c:pt idx="4">
                  <c:v>6.7736699729485998</c:v>
                </c:pt>
                <c:pt idx="5">
                  <c:v>6.8158640226628799</c:v>
                </c:pt>
                <c:pt idx="6">
                  <c:v>6.8331210191082796</c:v>
                </c:pt>
                <c:pt idx="7">
                  <c:v>6.8909090909090898</c:v>
                </c:pt>
                <c:pt idx="8">
                  <c:v>6.9224259520451303</c:v>
                </c:pt>
                <c:pt idx="9">
                  <c:v>6.9914821124361097</c:v>
                </c:pt>
              </c:numCache>
            </c:numRef>
          </c:val>
          <c:extLst>
            <c:ext xmlns:c16="http://schemas.microsoft.com/office/drawing/2014/chart" uri="{C3380CC4-5D6E-409C-BE32-E72D297353CC}">
              <c16:uniqueId val="{00000000-F73C-4752-B785-DAED79562A64}"/>
            </c:ext>
          </c:extLst>
        </c:ser>
        <c:dLbls>
          <c:showLegendKey val="0"/>
          <c:showVal val="0"/>
          <c:showCatName val="0"/>
          <c:showSerName val="0"/>
          <c:showPercent val="0"/>
          <c:showBubbleSize val="0"/>
        </c:dLbls>
        <c:gapWidth val="100"/>
        <c:overlap val="-24"/>
        <c:axId val="1184133984"/>
        <c:axId val="1184134944"/>
      </c:barChart>
      <c:catAx>
        <c:axId val="1184133984"/>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4134944"/>
        <c:crosses val="autoZero"/>
        <c:auto val="1"/>
        <c:lblAlgn val="ctr"/>
        <c:lblOffset val="100"/>
        <c:noMultiLvlLbl val="0"/>
      </c:catAx>
      <c:valAx>
        <c:axId val="11841349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4133984"/>
        <c:crosses val="autoZero"/>
        <c:crossBetween val="between"/>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'ps7'!$B$1</c:f>
              <c:strCache>
                <c:ptCount val="1"/>
                <c:pt idx="0">
                  <c:v>strike_rate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trendline>
            <c:spPr>
              <a:ln w="19050" cap="rnd">
                <a:solidFill>
                  <a:schemeClr val="accent1"/>
                </a:solidFill>
              </a:ln>
              <a:effectLst/>
            </c:spPr>
            <c:trendlineType val="linear"/>
            <c:dispRSqr val="0"/>
            <c:dispEq val="0"/>
          </c:trendline>
          <c:cat>
            <c:strRef>
              <c:f>'ps7'!$A$2:$A$11</c:f>
              <c:strCache>
                <c:ptCount val="10"/>
                <c:pt idx="0">
                  <c:v>DE Bollinger</c:v>
                </c:pt>
                <c:pt idx="1">
                  <c:v>K Rabada</c:v>
                </c:pt>
                <c:pt idx="2">
                  <c:v>AJ Tye</c:v>
                </c:pt>
                <c:pt idx="3">
                  <c:v>MA Starc</c:v>
                </c:pt>
                <c:pt idx="4">
                  <c:v>Azhar Mahmood</c:v>
                </c:pt>
                <c:pt idx="5">
                  <c:v>DP Nannes</c:v>
                </c:pt>
                <c:pt idx="6">
                  <c:v>KK Cooper</c:v>
                </c:pt>
                <c:pt idx="7">
                  <c:v>Harmeet Singh</c:v>
                </c:pt>
                <c:pt idx="8">
                  <c:v>NM Coulter-Nile</c:v>
                </c:pt>
                <c:pt idx="9">
                  <c:v>S Aravind</c:v>
                </c:pt>
              </c:strCache>
            </c:strRef>
          </c:cat>
          <c:val>
            <c:numRef>
              <c:f>'ps7'!$B$2:$B$11</c:f>
              <c:numCache>
                <c:formatCode>General</c:formatCode>
                <c:ptCount val="10"/>
                <c:pt idx="0">
                  <c:v>14</c:v>
                </c:pt>
                <c:pt idx="1">
                  <c:v>15</c:v>
                </c:pt>
                <c:pt idx="2">
                  <c:v>17</c:v>
                </c:pt>
                <c:pt idx="3">
                  <c:v>17</c:v>
                </c:pt>
                <c:pt idx="4">
                  <c:v>18</c:v>
                </c:pt>
                <c:pt idx="5">
                  <c:v>19</c:v>
                </c:pt>
                <c:pt idx="6">
                  <c:v>19</c:v>
                </c:pt>
                <c:pt idx="7">
                  <c:v>19</c:v>
                </c:pt>
                <c:pt idx="8">
                  <c:v>19</c:v>
                </c:pt>
                <c:pt idx="9">
                  <c:v>19</c:v>
                </c:pt>
              </c:numCache>
            </c:numRef>
          </c:val>
          <c:extLst>
            <c:ext xmlns:c16="http://schemas.microsoft.com/office/drawing/2014/chart" uri="{C3380CC4-5D6E-409C-BE32-E72D297353CC}">
              <c16:uniqueId val="{00000001-A347-48F4-AFF6-A0B13AC29F4A}"/>
            </c:ext>
          </c:extLst>
        </c:ser>
        <c:dLbls>
          <c:showLegendKey val="0"/>
          <c:showVal val="0"/>
          <c:showCatName val="0"/>
          <c:showSerName val="0"/>
          <c:showPercent val="0"/>
          <c:showBubbleSize val="0"/>
        </c:dLbls>
        <c:gapWidth val="100"/>
        <c:overlap val="-24"/>
        <c:axId val="2023069583"/>
        <c:axId val="2023058063"/>
      </c:barChart>
      <c:catAx>
        <c:axId val="2023069583"/>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2023058063"/>
        <c:crosses val="autoZero"/>
        <c:auto val="1"/>
        <c:lblAlgn val="ctr"/>
        <c:lblOffset val="100"/>
        <c:noMultiLvlLbl val="0"/>
      </c:catAx>
      <c:valAx>
        <c:axId val="20230580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202306958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'ps8'!$B$1</c:f>
              <c:strCache>
                <c:ptCount val="1"/>
                <c:pt idx="0">
                  <c:v>total_extra_run</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trendline>
            <c:spPr>
              <a:ln w="19050" cap="rnd">
                <a:solidFill>
                  <a:schemeClr val="accent2"/>
                </a:solidFill>
              </a:ln>
              <a:effectLst/>
            </c:spPr>
            <c:trendlineType val="linear"/>
            <c:dispRSqr val="0"/>
            <c:dispEq val="0"/>
          </c:trendline>
          <c:cat>
            <c:strRef>
              <c:f>'ps8'!$A$2:$A$6</c:f>
              <c:strCache>
                <c:ptCount val="5"/>
                <c:pt idx="0">
                  <c:v>SL Malinga</c:v>
                </c:pt>
                <c:pt idx="1">
                  <c:v>P Kumar</c:v>
                </c:pt>
                <c:pt idx="2">
                  <c:v>UT Yadav</c:v>
                </c:pt>
                <c:pt idx="3">
                  <c:v>DJ Bravo</c:v>
                </c:pt>
                <c:pt idx="4">
                  <c:v>B Kumar</c:v>
                </c:pt>
              </c:strCache>
            </c:strRef>
          </c:cat>
          <c:val>
            <c:numRef>
              <c:f>'ps8'!$B$2:$B$6</c:f>
              <c:numCache>
                <c:formatCode>General</c:formatCode>
                <c:ptCount val="5"/>
                <c:pt idx="0">
                  <c:v>293</c:v>
                </c:pt>
                <c:pt idx="1">
                  <c:v>236</c:v>
                </c:pt>
                <c:pt idx="2">
                  <c:v>226</c:v>
                </c:pt>
                <c:pt idx="3">
                  <c:v>210</c:v>
                </c:pt>
                <c:pt idx="4">
                  <c:v>201</c:v>
                </c:pt>
              </c:numCache>
            </c:numRef>
          </c:val>
          <c:extLst>
            <c:ext xmlns:c16="http://schemas.microsoft.com/office/drawing/2014/chart" uri="{C3380CC4-5D6E-409C-BE32-E72D297353CC}">
              <c16:uniqueId val="{00000001-8BC1-4042-8F38-D98771A410E0}"/>
            </c:ext>
          </c:extLst>
        </c:ser>
        <c:dLbls>
          <c:showLegendKey val="0"/>
          <c:showVal val="0"/>
          <c:showCatName val="0"/>
          <c:showSerName val="0"/>
          <c:showPercent val="0"/>
          <c:showBubbleSize val="0"/>
        </c:dLbls>
        <c:gapWidth val="100"/>
        <c:overlap val="-24"/>
        <c:axId val="278354943"/>
        <c:axId val="278358303"/>
        <c:extLst>
          <c:ext xmlns:c15="http://schemas.microsoft.com/office/drawing/2012/chart" uri="{02D57815-91ED-43cb-92C2-25804820EDAC}">
            <c15:filteredBarSeries>
              <c15:ser>
                <c:idx val="1"/>
                <c:order val="1"/>
                <c:tx>
                  <c:strRef>
                    <c:extLst>
                      <c:ext uri="{02D57815-91ED-43cb-92C2-25804820EDAC}">
                        <c15:formulaRef>
                          <c15:sqref>'ps8'!$C$1</c15:sqref>
                        </c15:formulaRef>
                      </c:ext>
                    </c:extLst>
                    <c:strCache>
                      <c:ptCount val="1"/>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extLst>
                      <c:ext uri="{02D57815-91ED-43cb-92C2-25804820EDAC}">
                        <c15:formulaRef>
                          <c15:sqref>'ps8'!$A$2:$A$6</c15:sqref>
                        </c15:formulaRef>
                      </c:ext>
                    </c:extLst>
                    <c:strCache>
                      <c:ptCount val="5"/>
                      <c:pt idx="0">
                        <c:v>SL Malinga</c:v>
                      </c:pt>
                      <c:pt idx="1">
                        <c:v>P Kumar</c:v>
                      </c:pt>
                      <c:pt idx="2">
                        <c:v>UT Yadav</c:v>
                      </c:pt>
                      <c:pt idx="3">
                        <c:v>DJ Bravo</c:v>
                      </c:pt>
                      <c:pt idx="4">
                        <c:v>B Kumar</c:v>
                      </c:pt>
                    </c:strCache>
                  </c:strRef>
                </c:cat>
                <c:val>
                  <c:numRef>
                    <c:extLst>
                      <c:ext uri="{02D57815-91ED-43cb-92C2-25804820EDAC}">
                        <c15:formulaRef>
                          <c15:sqref>'ps8'!$C$2:$C$6</c15:sqref>
                        </c15:formulaRef>
                      </c:ext>
                    </c:extLst>
                    <c:numCache>
                      <c:formatCode>General</c:formatCode>
                      <c:ptCount val="5"/>
                    </c:numCache>
                  </c:numRef>
                </c:val>
                <c:extLst>
                  <c:ext xmlns:c16="http://schemas.microsoft.com/office/drawing/2014/chart" uri="{C3380CC4-5D6E-409C-BE32-E72D297353CC}">
                    <c16:uniqueId val="{00000002-8BC1-4042-8F38-D98771A410E0}"/>
                  </c:ext>
                </c:extLst>
              </c15:ser>
            </c15:filteredBarSeries>
          </c:ext>
        </c:extLst>
      </c:barChart>
      <c:catAx>
        <c:axId val="278354943"/>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278358303"/>
        <c:crosses val="autoZero"/>
        <c:auto val="1"/>
        <c:lblAlgn val="ctr"/>
        <c:lblOffset val="100"/>
        <c:noMultiLvlLbl val="0"/>
      </c:catAx>
      <c:valAx>
        <c:axId val="27835830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crossAx val="27835494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Reversed" id="25">
  <a:schemeClr val="accent5"/>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E90223-926E-4BE8-95BB-3CAF5BAD6803}" type="datetimeFigureOut">
              <a:rPr lang="en-IN" smtClean="0"/>
              <a:t>18-07-2024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7D2FDC-3825-43EE-AB98-CF05F3E0ACEB}" type="slidenum">
              <a:rPr lang="en-IN" smtClean="0"/>
              <a:t>‹#›</a:t>
            </a:fld>
            <a:endParaRPr lang="en-IN"/>
          </a:p>
        </p:txBody>
      </p:sp>
    </p:spTree>
    <p:extLst>
      <p:ext uri="{BB962C8B-B14F-4D97-AF65-F5344CB8AC3E}">
        <p14:creationId xmlns:p14="http://schemas.microsoft.com/office/powerpoint/2010/main" val="3184163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7D2FDC-3825-43EE-AB98-CF05F3E0ACEB}" type="slidenum">
              <a:rPr lang="en-IN" smtClean="0"/>
              <a:t>4</a:t>
            </a:fld>
            <a:endParaRPr lang="en-IN"/>
          </a:p>
        </p:txBody>
      </p:sp>
    </p:spTree>
    <p:extLst>
      <p:ext uri="{BB962C8B-B14F-4D97-AF65-F5344CB8AC3E}">
        <p14:creationId xmlns:p14="http://schemas.microsoft.com/office/powerpoint/2010/main" val="420617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7D2FDC-3825-43EE-AB98-CF05F3E0ACEB}" type="slidenum">
              <a:rPr lang="en-IN" smtClean="0"/>
              <a:t>8</a:t>
            </a:fld>
            <a:endParaRPr lang="en-IN"/>
          </a:p>
        </p:txBody>
      </p:sp>
    </p:spTree>
    <p:extLst>
      <p:ext uri="{BB962C8B-B14F-4D97-AF65-F5344CB8AC3E}">
        <p14:creationId xmlns:p14="http://schemas.microsoft.com/office/powerpoint/2010/main" val="1511507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7D2FDC-3825-43EE-AB98-CF05F3E0ACEB}" type="slidenum">
              <a:rPr lang="en-IN" smtClean="0"/>
              <a:t>9</a:t>
            </a:fld>
            <a:endParaRPr lang="en-IN"/>
          </a:p>
        </p:txBody>
      </p:sp>
    </p:spTree>
    <p:extLst>
      <p:ext uri="{BB962C8B-B14F-4D97-AF65-F5344CB8AC3E}">
        <p14:creationId xmlns:p14="http://schemas.microsoft.com/office/powerpoint/2010/main" val="2588465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875B1-587A-8E73-D2CF-EE942EDA4E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7728FE6-5C90-AF26-36E5-76C90242DC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BBA152C-963A-2051-A590-765AF5D04FA6}"/>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5" name="Footer Placeholder 4">
            <a:extLst>
              <a:ext uri="{FF2B5EF4-FFF2-40B4-BE49-F238E27FC236}">
                <a16:creationId xmlns:a16="http://schemas.microsoft.com/office/drawing/2014/main" id="{28338E6C-0A65-432D-88EE-1F5E59727B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93C64E3-D4CC-A96D-152B-86D8182263BB}"/>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1953544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56F4B-4D81-5674-0D02-8C1C251CA85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4E98997-E0C0-CA8D-16B3-007B3D377D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1947629-68C2-B49B-0D44-5DAF2BE6B7A0}"/>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5" name="Footer Placeholder 4">
            <a:extLst>
              <a:ext uri="{FF2B5EF4-FFF2-40B4-BE49-F238E27FC236}">
                <a16:creationId xmlns:a16="http://schemas.microsoft.com/office/drawing/2014/main" id="{88BA507B-304C-BDA6-9D2E-C2D67E82C98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6F90AA-EB32-8BD7-3B71-814D6C106884}"/>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18085634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9189EF-AE24-62F6-ABEE-72D30D8D22B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39A0C96-9611-1F8C-A874-FB009A91FA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447AA0-15DD-B114-4F27-DC34BCA0371D}"/>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5" name="Footer Placeholder 4">
            <a:extLst>
              <a:ext uri="{FF2B5EF4-FFF2-40B4-BE49-F238E27FC236}">
                <a16:creationId xmlns:a16="http://schemas.microsoft.com/office/drawing/2014/main" id="{DD36C04A-3151-9288-B015-8A1574F1DF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F29D39-19BE-4269-65A5-1E5D159BDC54}"/>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3403526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49263-3E07-90F0-D7F5-F40F51BF29B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6CC6C5D-0D6A-6DAE-47BC-109DB6660C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C9C379-E77C-C4F3-31D6-70536EE044B4}"/>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5" name="Footer Placeholder 4">
            <a:extLst>
              <a:ext uri="{FF2B5EF4-FFF2-40B4-BE49-F238E27FC236}">
                <a16:creationId xmlns:a16="http://schemas.microsoft.com/office/drawing/2014/main" id="{85AD0427-3DCC-4812-349B-D36AF844E3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16E6FD7-54B7-39C8-0687-C1D58DDCD850}"/>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37168467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275F0-198A-4BEC-CB60-797A5A0BE1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EB8A9D3-8B19-80BD-402B-EDC4E3F201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C79E40-3A04-CBC2-4AC4-66B3CC9E8B3C}"/>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5" name="Footer Placeholder 4">
            <a:extLst>
              <a:ext uri="{FF2B5EF4-FFF2-40B4-BE49-F238E27FC236}">
                <a16:creationId xmlns:a16="http://schemas.microsoft.com/office/drawing/2014/main" id="{579D734E-8191-F08B-A619-080637F559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B230407-A8E3-1B3F-F3B4-DBAD3D8AEB2C}"/>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1657299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FCCC3-8E80-DD40-5F76-D463F3651DD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3A95049-D421-88D6-BF66-0EF2C60568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4C9E383-B091-5854-8D6E-76020DF55B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47AFF45-2F0A-9E63-1027-8CA76C27452E}"/>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6" name="Footer Placeholder 5">
            <a:extLst>
              <a:ext uri="{FF2B5EF4-FFF2-40B4-BE49-F238E27FC236}">
                <a16:creationId xmlns:a16="http://schemas.microsoft.com/office/drawing/2014/main" id="{2E036F1C-9D16-46F0-2A14-E58E98578A5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0536DCA-9DB8-C904-96B5-526E557E84AE}"/>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1664532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DCB50-1074-6E72-A52B-8C4D6F4BD20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E05EA62-AD48-82EC-B7AD-23E74A7F73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EFEBFD-043A-2263-A8CA-71C9794191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C0A860B-2B5C-181B-4C70-9966FA8154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B189C37-1C03-5A71-B7BA-A613BC6E40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3813527-6FF3-D469-813A-823B637F4151}"/>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8" name="Footer Placeholder 7">
            <a:extLst>
              <a:ext uri="{FF2B5EF4-FFF2-40B4-BE49-F238E27FC236}">
                <a16:creationId xmlns:a16="http://schemas.microsoft.com/office/drawing/2014/main" id="{B66BBE2D-64A8-8124-CAD7-4C355F756B6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CFFD47C-C134-D778-C732-0673CAFF518F}"/>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2411420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53E40-C843-FC0D-74AC-071865B8122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51B269A-2144-45A2-8273-BFDAB2CCDAF7}"/>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4" name="Footer Placeholder 3">
            <a:extLst>
              <a:ext uri="{FF2B5EF4-FFF2-40B4-BE49-F238E27FC236}">
                <a16:creationId xmlns:a16="http://schemas.microsoft.com/office/drawing/2014/main" id="{9C16FD2B-E484-54D4-C795-3B2C1B30DF5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C9973DB-3F36-1358-96D0-E85D0139257C}"/>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2142527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16EFA0-043B-B0D3-83A2-E0D8873BD57C}"/>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3" name="Footer Placeholder 2">
            <a:extLst>
              <a:ext uri="{FF2B5EF4-FFF2-40B4-BE49-F238E27FC236}">
                <a16:creationId xmlns:a16="http://schemas.microsoft.com/office/drawing/2014/main" id="{96366E1E-3895-BA60-5D56-1914772371E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4D08745-80CC-4ECE-4F6A-553219C25B35}"/>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396765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FE096-B871-B91C-D2E6-6625B6E820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F9C0068-0A2F-E794-9E53-9884483CF0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1F52381-1852-18B8-4097-AF68BCA313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26AA61-FCA7-453A-744E-58936C45A2A4}"/>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6" name="Footer Placeholder 5">
            <a:extLst>
              <a:ext uri="{FF2B5EF4-FFF2-40B4-BE49-F238E27FC236}">
                <a16:creationId xmlns:a16="http://schemas.microsoft.com/office/drawing/2014/main" id="{2132BB4B-4418-4A76-2F7C-1229713135A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422353E-DBBE-22B3-664C-AC0E51D5DCA8}"/>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2958253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66185-0D80-9320-D730-CB74F2C8E3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4E4DF84-F2DE-BFE9-2BEE-04C7EDFD71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0A0696F-C413-4847-B16A-6B39F53B40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C3641C-2636-0042-E6E0-B88178018809}"/>
              </a:ext>
            </a:extLst>
          </p:cNvPr>
          <p:cNvSpPr>
            <a:spLocks noGrp="1"/>
          </p:cNvSpPr>
          <p:nvPr>
            <p:ph type="dt" sz="half" idx="10"/>
          </p:nvPr>
        </p:nvSpPr>
        <p:spPr/>
        <p:txBody>
          <a:bodyPr/>
          <a:lstStyle/>
          <a:p>
            <a:fld id="{4F28DAC8-A477-4CBA-96D4-B6B4C0515B5E}" type="datetimeFigureOut">
              <a:rPr lang="en-IN" smtClean="0"/>
              <a:t>18-07-2024</a:t>
            </a:fld>
            <a:endParaRPr lang="en-IN"/>
          </a:p>
        </p:txBody>
      </p:sp>
      <p:sp>
        <p:nvSpPr>
          <p:cNvPr id="6" name="Footer Placeholder 5">
            <a:extLst>
              <a:ext uri="{FF2B5EF4-FFF2-40B4-BE49-F238E27FC236}">
                <a16:creationId xmlns:a16="http://schemas.microsoft.com/office/drawing/2014/main" id="{22AA4EB6-C923-EE3E-FC2E-65FD1B256A3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926536A-BD2D-064C-B320-5ED7FBA47618}"/>
              </a:ext>
            </a:extLst>
          </p:cNvPr>
          <p:cNvSpPr>
            <a:spLocks noGrp="1"/>
          </p:cNvSpPr>
          <p:nvPr>
            <p:ph type="sldNum" sz="quarter" idx="12"/>
          </p:nvPr>
        </p:nvSpPr>
        <p:spPr/>
        <p:txBody>
          <a:bodyPr/>
          <a:lstStyle/>
          <a:p>
            <a:fld id="{ADB0A698-E44F-419A-8F40-B628F12C786E}" type="slidenum">
              <a:rPr lang="en-IN" smtClean="0"/>
              <a:t>‹#›</a:t>
            </a:fld>
            <a:endParaRPr lang="en-IN"/>
          </a:p>
        </p:txBody>
      </p:sp>
    </p:spTree>
    <p:extLst>
      <p:ext uri="{BB962C8B-B14F-4D97-AF65-F5344CB8AC3E}">
        <p14:creationId xmlns:p14="http://schemas.microsoft.com/office/powerpoint/2010/main" val="2746418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A7EF00-79A8-5D1F-99A9-54D8B61215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3D02906-C684-81A6-497F-25087472BA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B42D743-D5FF-1511-9DBC-18E7CC3DA7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28DAC8-A477-4CBA-96D4-B6B4C0515B5E}" type="datetimeFigureOut">
              <a:rPr lang="en-IN" smtClean="0"/>
              <a:t>18-07-2024</a:t>
            </a:fld>
            <a:endParaRPr lang="en-IN"/>
          </a:p>
        </p:txBody>
      </p:sp>
      <p:sp>
        <p:nvSpPr>
          <p:cNvPr id="5" name="Footer Placeholder 4">
            <a:extLst>
              <a:ext uri="{FF2B5EF4-FFF2-40B4-BE49-F238E27FC236}">
                <a16:creationId xmlns:a16="http://schemas.microsoft.com/office/drawing/2014/main" id="{DE45FAE0-6B76-1D6A-C15F-658B6E4500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683C819-5BA9-33B5-285E-3C21D6ABFD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B0A698-E44F-419A-8F40-B628F12C786E}" type="slidenum">
              <a:rPr lang="en-IN" smtClean="0"/>
              <a:t>‹#›</a:t>
            </a:fld>
            <a:endParaRPr lang="en-IN"/>
          </a:p>
        </p:txBody>
      </p:sp>
    </p:spTree>
    <p:extLst>
      <p:ext uri="{BB962C8B-B14F-4D97-AF65-F5344CB8AC3E}">
        <p14:creationId xmlns:p14="http://schemas.microsoft.com/office/powerpoint/2010/main" val="294366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chart" Target="../charts/char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chart" Target="../charts/char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chart" Target="../charts/chart5.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chart" Target="../charts/char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chart" Target="../charts/chart2.xml"/><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A27C3A9-FB44-F3E0-10C6-26935832E9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716484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DDDA132-D5D1-B2A6-F794-955FF43B7AD7}"/>
              </a:ext>
            </a:extLst>
          </p:cNvPr>
          <p:cNvSpPr txBox="1"/>
          <p:nvPr/>
        </p:nvSpPr>
        <p:spPr>
          <a:xfrm>
            <a:off x="0" y="5934670"/>
            <a:ext cx="2936240" cy="923330"/>
          </a:xfrm>
          <a:prstGeom prst="rect">
            <a:avLst/>
          </a:prstGeom>
          <a:noFill/>
        </p:spPr>
        <p:txBody>
          <a:bodyPr wrap="square" rtlCol="0">
            <a:spAutoFit/>
          </a:bodyPr>
          <a:lstStyle/>
          <a:p>
            <a:r>
              <a:rPr lang="en-US" b="1" dirty="0">
                <a:highlight>
                  <a:srgbClr val="FFFF00"/>
                </a:highlight>
              </a:rPr>
              <a:t>Name: Prerna Rai</a:t>
            </a:r>
          </a:p>
          <a:p>
            <a:r>
              <a:rPr lang="en-US" b="1" dirty="0">
                <a:highlight>
                  <a:srgbClr val="FFFF00"/>
                </a:highlight>
              </a:rPr>
              <a:t>Course: Data Science</a:t>
            </a:r>
          </a:p>
          <a:p>
            <a:r>
              <a:rPr lang="en-US" b="1" dirty="0">
                <a:highlight>
                  <a:srgbClr val="FFFF00"/>
                </a:highlight>
              </a:rPr>
              <a:t>Project: IPL Auction</a:t>
            </a:r>
            <a:endParaRPr lang="en-IN" b="1" dirty="0">
              <a:highlight>
                <a:srgbClr val="FFFF00"/>
              </a:highlight>
            </a:endParaRPr>
          </a:p>
        </p:txBody>
      </p:sp>
      <p:sp>
        <p:nvSpPr>
          <p:cNvPr id="5" name="TextBox 4">
            <a:extLst>
              <a:ext uri="{FF2B5EF4-FFF2-40B4-BE49-F238E27FC236}">
                <a16:creationId xmlns:a16="http://schemas.microsoft.com/office/drawing/2014/main" id="{A8A5A336-7B21-6191-033C-6ED21B92C72D}"/>
              </a:ext>
            </a:extLst>
          </p:cNvPr>
          <p:cNvSpPr txBox="1"/>
          <p:nvPr/>
        </p:nvSpPr>
        <p:spPr>
          <a:xfrm>
            <a:off x="8474448" y="5322793"/>
            <a:ext cx="3305735" cy="1200329"/>
          </a:xfrm>
          <a:prstGeom prst="rect">
            <a:avLst/>
          </a:prstGeom>
          <a:solidFill>
            <a:srgbClr val="FFFF00"/>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In the same folder I attached a text file where all queries present , this pptx is for presentations</a:t>
            </a:r>
            <a:endParaRPr lang="en-US" b="1" dirty="0"/>
          </a:p>
        </p:txBody>
      </p:sp>
    </p:spTree>
    <p:extLst>
      <p:ext uri="{BB962C8B-B14F-4D97-AF65-F5344CB8AC3E}">
        <p14:creationId xmlns:p14="http://schemas.microsoft.com/office/powerpoint/2010/main" val="1336715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descr="A blue stripe on a black surface&#10;&#10;Description automatically generated">
            <a:extLst>
              <a:ext uri="{FF2B5EF4-FFF2-40B4-BE49-F238E27FC236}">
                <a16:creationId xmlns:a16="http://schemas.microsoft.com/office/drawing/2014/main" id="{D60C55EB-DB62-AC70-EE5F-99952486B4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79927" y="0"/>
            <a:ext cx="6094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screenshot of a data&#10;&#10;Description automatically generated">
            <a:extLst>
              <a:ext uri="{FF2B5EF4-FFF2-40B4-BE49-F238E27FC236}">
                <a16:creationId xmlns:a16="http://schemas.microsoft.com/office/drawing/2014/main" id="{7333DB13-DE06-12B8-776A-AC627CB5F5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0760" y="3877"/>
            <a:ext cx="5329674" cy="3424063"/>
          </a:xfrm>
          <a:prstGeom prst="rect">
            <a:avLst/>
          </a:prstGeom>
        </p:spPr>
      </p:pic>
      <p:sp>
        <p:nvSpPr>
          <p:cNvPr id="7" name="TextBox 6">
            <a:extLst>
              <a:ext uri="{FF2B5EF4-FFF2-40B4-BE49-F238E27FC236}">
                <a16:creationId xmlns:a16="http://schemas.microsoft.com/office/drawing/2014/main" id="{0363324F-4F21-466D-F3E2-88547AC737F3}"/>
              </a:ext>
            </a:extLst>
          </p:cNvPr>
          <p:cNvSpPr txBox="1"/>
          <p:nvPr/>
        </p:nvSpPr>
        <p:spPr>
          <a:xfrm>
            <a:off x="372955" y="285039"/>
            <a:ext cx="6096000"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Hard-hitting Batters (Boundary Percentage):</a:t>
            </a:r>
          </a:p>
        </p:txBody>
      </p:sp>
      <p:sp>
        <p:nvSpPr>
          <p:cNvPr id="9" name="TextBox 8">
            <a:extLst>
              <a:ext uri="{FF2B5EF4-FFF2-40B4-BE49-F238E27FC236}">
                <a16:creationId xmlns:a16="http://schemas.microsoft.com/office/drawing/2014/main" id="{785F10FE-CFB5-918F-B35C-7BEBC7286919}"/>
              </a:ext>
            </a:extLst>
          </p:cNvPr>
          <p:cNvSpPr txBox="1"/>
          <p:nvPr/>
        </p:nvSpPr>
        <p:spPr>
          <a:xfrm>
            <a:off x="372955" y="982506"/>
            <a:ext cx="5784357" cy="2862322"/>
          </a:xfrm>
          <a:prstGeom prst="rect">
            <a:avLst/>
          </a:prstGeom>
          <a:noFill/>
        </p:spPr>
        <p:txBody>
          <a:bodyPr wrap="square">
            <a:spAutoFit/>
          </a:bodyPr>
          <a:lstStyle/>
          <a:p>
            <a:r>
              <a:rPr lang="en-US" dirty="0">
                <a:solidFill>
                  <a:srgbClr val="FF0000"/>
                </a:solidFill>
              </a:rPr>
              <a:t>SELECT</a:t>
            </a:r>
            <a:r>
              <a:rPr lang="en-US" dirty="0"/>
              <a:t> batsman</a:t>
            </a:r>
            <a:r>
              <a:rPr lang="en-US" dirty="0">
                <a:solidFill>
                  <a:srgbClr val="FF0000"/>
                </a:solidFill>
              </a:rPr>
              <a:t> AS </a:t>
            </a:r>
            <a:r>
              <a:rPr lang="en-US" dirty="0" err="1"/>
              <a:t>player,</a:t>
            </a:r>
            <a:r>
              <a:rPr lang="en-US" dirty="0" err="1">
                <a:solidFill>
                  <a:schemeClr val="accent1"/>
                </a:solidFill>
              </a:rPr>
              <a:t>SUM</a:t>
            </a:r>
            <a:r>
              <a:rPr lang="en-US" dirty="0"/>
              <a:t>(CASE WHEN </a:t>
            </a:r>
            <a:r>
              <a:rPr lang="en-US" dirty="0" err="1"/>
              <a:t>total_run</a:t>
            </a:r>
            <a:r>
              <a:rPr lang="en-US" dirty="0"/>
              <a:t> = 4 THEN 1 ELSE 0 END) + SUM(CASE WHEN </a:t>
            </a:r>
            <a:r>
              <a:rPr lang="en-US" dirty="0" err="1"/>
              <a:t>total_run</a:t>
            </a:r>
            <a:r>
              <a:rPr lang="en-US" dirty="0"/>
              <a:t> = 6 THEN 1 ELSE 0 END) AS </a:t>
            </a:r>
            <a:r>
              <a:rPr lang="en-US" dirty="0" err="1"/>
              <a:t>boundaries,SUM</a:t>
            </a:r>
            <a:r>
              <a:rPr lang="en-US" dirty="0"/>
              <a:t>(</a:t>
            </a:r>
            <a:r>
              <a:rPr lang="en-US" dirty="0" err="1"/>
              <a:t>total_run</a:t>
            </a:r>
            <a:r>
              <a:rPr lang="en-US" dirty="0"/>
              <a:t>) AS </a:t>
            </a:r>
            <a:r>
              <a:rPr lang="en-US" dirty="0" err="1"/>
              <a:t>total_runs,CASE</a:t>
            </a:r>
            <a:r>
              <a:rPr lang="en-US" dirty="0"/>
              <a:t> </a:t>
            </a:r>
            <a:r>
              <a:rPr lang="en-US" dirty="0">
                <a:solidFill>
                  <a:srgbClr val="FF0000"/>
                </a:solidFill>
              </a:rPr>
              <a:t>WHEN</a:t>
            </a:r>
            <a:r>
              <a:rPr lang="en-US" dirty="0"/>
              <a:t> SUM(</a:t>
            </a:r>
            <a:r>
              <a:rPr lang="en-US" dirty="0" err="1"/>
              <a:t>total_run</a:t>
            </a:r>
            <a:r>
              <a:rPr lang="en-US" dirty="0"/>
              <a:t>) = 0 THEN 0 ELSE (SUM(CASE WHEN </a:t>
            </a:r>
            <a:r>
              <a:rPr lang="en-US" dirty="0" err="1"/>
              <a:t>total_run</a:t>
            </a:r>
            <a:r>
              <a:rPr lang="en-US" dirty="0"/>
              <a:t>= 4 </a:t>
            </a:r>
            <a:r>
              <a:rPr lang="en-US" dirty="0">
                <a:solidFill>
                  <a:schemeClr val="accent1"/>
                </a:solidFill>
              </a:rPr>
              <a:t>THEN</a:t>
            </a:r>
            <a:r>
              <a:rPr lang="en-US" dirty="0"/>
              <a:t> 1 </a:t>
            </a:r>
            <a:r>
              <a:rPr lang="en-US" dirty="0">
                <a:solidFill>
                  <a:schemeClr val="accent1"/>
                </a:solidFill>
              </a:rPr>
              <a:t>ELSE</a:t>
            </a:r>
            <a:r>
              <a:rPr lang="en-US" dirty="0"/>
              <a:t> 0 </a:t>
            </a:r>
            <a:r>
              <a:rPr lang="en-US" dirty="0">
                <a:solidFill>
                  <a:schemeClr val="accent1"/>
                </a:solidFill>
              </a:rPr>
              <a:t>END</a:t>
            </a:r>
            <a:r>
              <a:rPr lang="en-US" dirty="0"/>
              <a:t>) + </a:t>
            </a:r>
            <a:r>
              <a:rPr lang="en-US" dirty="0">
                <a:solidFill>
                  <a:schemeClr val="accent1"/>
                </a:solidFill>
              </a:rPr>
              <a:t>SUM</a:t>
            </a:r>
            <a:r>
              <a:rPr lang="en-US" dirty="0"/>
              <a:t>(CASE </a:t>
            </a:r>
            <a:r>
              <a:rPr lang="en-US" dirty="0">
                <a:solidFill>
                  <a:srgbClr val="FF0000"/>
                </a:solidFill>
              </a:rPr>
              <a:t>WHEN</a:t>
            </a:r>
            <a:r>
              <a:rPr lang="en-US" dirty="0"/>
              <a:t> </a:t>
            </a:r>
            <a:r>
              <a:rPr lang="en-US" dirty="0" err="1"/>
              <a:t>total_run</a:t>
            </a:r>
            <a:r>
              <a:rPr lang="en-US" dirty="0"/>
              <a:t>= 6 THEN 1 </a:t>
            </a:r>
            <a:r>
              <a:rPr lang="en-US" dirty="0">
                <a:solidFill>
                  <a:schemeClr val="accent1"/>
                </a:solidFill>
              </a:rPr>
              <a:t>ELSE</a:t>
            </a:r>
            <a:r>
              <a:rPr lang="en-US" dirty="0"/>
              <a:t> 0 </a:t>
            </a:r>
            <a:r>
              <a:rPr lang="en-US" dirty="0">
                <a:solidFill>
                  <a:schemeClr val="accent1"/>
                </a:solidFill>
              </a:rPr>
              <a:t>END)</a:t>
            </a:r>
            <a:r>
              <a:rPr lang="en-US" dirty="0"/>
              <a:t>) * 100.0 / SUM(</a:t>
            </a:r>
            <a:r>
              <a:rPr lang="en-US" dirty="0" err="1"/>
              <a:t>total_run</a:t>
            </a:r>
            <a:r>
              <a:rPr lang="en-US" dirty="0"/>
              <a:t>) END AS </a:t>
            </a:r>
            <a:r>
              <a:rPr lang="en-US" dirty="0" err="1"/>
              <a:t>boundary_percentage</a:t>
            </a:r>
            <a:r>
              <a:rPr lang="en-US" dirty="0"/>
              <a:t> FROM table4 WHERE batsman IS NOT NULL </a:t>
            </a:r>
            <a:r>
              <a:rPr lang="en-US" dirty="0">
                <a:solidFill>
                  <a:srgbClr val="FF0000"/>
                </a:solidFill>
              </a:rPr>
              <a:t>GROUP BY </a:t>
            </a:r>
            <a:r>
              <a:rPr lang="en-US" dirty="0"/>
              <a:t>batsman </a:t>
            </a:r>
            <a:r>
              <a:rPr lang="en-US" dirty="0">
                <a:solidFill>
                  <a:srgbClr val="FF0000"/>
                </a:solidFill>
              </a:rPr>
              <a:t>ORDER BY </a:t>
            </a:r>
            <a:r>
              <a:rPr lang="en-US" dirty="0" err="1"/>
              <a:t>boundary_percentage</a:t>
            </a:r>
            <a:r>
              <a:rPr lang="en-US" dirty="0"/>
              <a:t> </a:t>
            </a:r>
            <a:r>
              <a:rPr lang="en-US" dirty="0">
                <a:solidFill>
                  <a:schemeClr val="accent1"/>
                </a:solidFill>
              </a:rPr>
              <a:t>DESC</a:t>
            </a:r>
            <a:r>
              <a:rPr lang="en-US" dirty="0"/>
              <a:t> </a:t>
            </a:r>
          </a:p>
          <a:p>
            <a:r>
              <a:rPr lang="en-US" dirty="0">
                <a:solidFill>
                  <a:srgbClr val="FF0000"/>
                </a:solidFill>
              </a:rPr>
              <a:t>LIMIT</a:t>
            </a:r>
            <a:r>
              <a:rPr lang="en-US" dirty="0"/>
              <a:t> 10;</a:t>
            </a:r>
            <a:endParaRPr lang="en-IN" dirty="0"/>
          </a:p>
        </p:txBody>
      </p:sp>
    </p:spTree>
    <p:extLst>
      <p:ext uri="{BB962C8B-B14F-4D97-AF65-F5344CB8AC3E}">
        <p14:creationId xmlns:p14="http://schemas.microsoft.com/office/powerpoint/2010/main" val="36539897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E22FAEF-5820-FC4C-2D6E-9D1FD0D3AD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89772" y="0"/>
            <a:ext cx="460663"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EAA7814-B588-D2B4-DC7E-45A05A0434F4}"/>
              </a:ext>
            </a:extLst>
          </p:cNvPr>
          <p:cNvSpPr txBox="1"/>
          <p:nvPr/>
        </p:nvSpPr>
        <p:spPr>
          <a:xfrm>
            <a:off x="365624" y="235999"/>
            <a:ext cx="6096000" cy="52322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Bidding on Bowlers:</a:t>
            </a:r>
          </a:p>
        </p:txBody>
      </p:sp>
      <p:sp>
        <p:nvSpPr>
          <p:cNvPr id="9" name="TextBox 8">
            <a:extLst>
              <a:ext uri="{FF2B5EF4-FFF2-40B4-BE49-F238E27FC236}">
                <a16:creationId xmlns:a16="http://schemas.microsoft.com/office/drawing/2014/main" id="{70B3873D-81D8-28E0-7610-6B9656DC75E5}"/>
              </a:ext>
            </a:extLst>
          </p:cNvPr>
          <p:cNvSpPr txBox="1"/>
          <p:nvPr/>
        </p:nvSpPr>
        <p:spPr>
          <a:xfrm>
            <a:off x="365293" y="757003"/>
            <a:ext cx="6096000"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Economical Bowlers:</a:t>
            </a:r>
          </a:p>
        </p:txBody>
      </p:sp>
      <p:sp>
        <p:nvSpPr>
          <p:cNvPr id="11" name="TextBox 10">
            <a:extLst>
              <a:ext uri="{FF2B5EF4-FFF2-40B4-BE49-F238E27FC236}">
                <a16:creationId xmlns:a16="http://schemas.microsoft.com/office/drawing/2014/main" id="{BE2FD0F9-8E1C-0212-47D0-F351673960EC}"/>
              </a:ext>
            </a:extLst>
          </p:cNvPr>
          <p:cNvSpPr txBox="1"/>
          <p:nvPr/>
        </p:nvSpPr>
        <p:spPr>
          <a:xfrm>
            <a:off x="365293" y="1297678"/>
            <a:ext cx="4516679" cy="1754326"/>
          </a:xfrm>
          <a:prstGeom prst="rect">
            <a:avLst/>
          </a:prstGeom>
          <a:noFill/>
        </p:spPr>
        <p:txBody>
          <a:bodyPr wrap="square">
            <a:spAutoFit/>
          </a:bodyPr>
          <a:lstStyle/>
          <a:p>
            <a:r>
              <a:rPr lang="en-IN" dirty="0">
                <a:solidFill>
                  <a:srgbClr val="FF0000"/>
                </a:solidFill>
              </a:rPr>
              <a:t>SELECT</a:t>
            </a:r>
            <a:r>
              <a:rPr lang="en-IN" dirty="0"/>
              <a:t> </a:t>
            </a:r>
            <a:r>
              <a:rPr lang="en-IN" dirty="0" err="1"/>
              <a:t>bowler,</a:t>
            </a:r>
            <a:r>
              <a:rPr lang="en-IN" dirty="0" err="1">
                <a:solidFill>
                  <a:srgbClr val="FF0000"/>
                </a:solidFill>
              </a:rPr>
              <a:t>SUM</a:t>
            </a:r>
            <a:r>
              <a:rPr lang="en-IN" dirty="0"/>
              <a:t>(</a:t>
            </a:r>
            <a:r>
              <a:rPr lang="en-IN" dirty="0" err="1"/>
              <a:t>total_run</a:t>
            </a:r>
            <a:r>
              <a:rPr lang="en-IN" dirty="0"/>
              <a:t>) / (</a:t>
            </a:r>
            <a:r>
              <a:rPr lang="en-IN" dirty="0">
                <a:solidFill>
                  <a:schemeClr val="accent1"/>
                </a:solidFill>
              </a:rPr>
              <a:t>COUNT</a:t>
            </a:r>
            <a:r>
              <a:rPr lang="en-IN" dirty="0"/>
              <a:t>(ball) / 6.0) AS </a:t>
            </a:r>
            <a:r>
              <a:rPr lang="en-IN" dirty="0" err="1"/>
              <a:t>economy,</a:t>
            </a:r>
            <a:r>
              <a:rPr lang="en-IN" dirty="0" err="1">
                <a:solidFill>
                  <a:schemeClr val="accent1"/>
                </a:solidFill>
              </a:rPr>
              <a:t>COUNT</a:t>
            </a:r>
            <a:r>
              <a:rPr lang="en-IN" dirty="0"/>
              <a:t>(ball) </a:t>
            </a:r>
            <a:r>
              <a:rPr lang="en-IN" dirty="0">
                <a:solidFill>
                  <a:schemeClr val="accent1"/>
                </a:solidFill>
              </a:rPr>
              <a:t>AS</a:t>
            </a:r>
            <a:r>
              <a:rPr lang="en-IN" dirty="0"/>
              <a:t> </a:t>
            </a:r>
            <a:r>
              <a:rPr lang="en-IN" dirty="0" err="1"/>
              <a:t>total_balls</a:t>
            </a:r>
            <a:r>
              <a:rPr lang="en-IN" dirty="0"/>
              <a:t> </a:t>
            </a:r>
            <a:r>
              <a:rPr lang="en-IN" dirty="0">
                <a:solidFill>
                  <a:srgbClr val="FF0000"/>
                </a:solidFill>
              </a:rPr>
              <a:t>FROM</a:t>
            </a:r>
            <a:r>
              <a:rPr lang="en-IN" dirty="0"/>
              <a:t> table4 </a:t>
            </a:r>
            <a:r>
              <a:rPr lang="en-IN" dirty="0">
                <a:solidFill>
                  <a:srgbClr val="FF0000"/>
                </a:solidFill>
              </a:rPr>
              <a:t>WHERE</a:t>
            </a:r>
            <a:r>
              <a:rPr lang="en-IN" dirty="0"/>
              <a:t> bowler IS NOT </a:t>
            </a:r>
            <a:r>
              <a:rPr lang="en-IN" dirty="0">
                <a:solidFill>
                  <a:schemeClr val="accent1"/>
                </a:solidFill>
              </a:rPr>
              <a:t>NULL</a:t>
            </a:r>
            <a:r>
              <a:rPr lang="en-IN" dirty="0"/>
              <a:t> </a:t>
            </a:r>
            <a:r>
              <a:rPr lang="en-IN" dirty="0">
                <a:solidFill>
                  <a:srgbClr val="FF0000"/>
                </a:solidFill>
              </a:rPr>
              <a:t>GROUP BY </a:t>
            </a:r>
            <a:r>
              <a:rPr lang="en-IN" dirty="0"/>
              <a:t>bowler </a:t>
            </a:r>
            <a:r>
              <a:rPr lang="en-IN" dirty="0">
                <a:solidFill>
                  <a:srgbClr val="FF0000"/>
                </a:solidFill>
              </a:rPr>
              <a:t>HAVING</a:t>
            </a:r>
            <a:r>
              <a:rPr lang="en-IN" dirty="0"/>
              <a:t> COUNT(ball) &gt;= 500 </a:t>
            </a:r>
            <a:r>
              <a:rPr lang="en-IN" dirty="0">
                <a:solidFill>
                  <a:srgbClr val="FF0000"/>
                </a:solidFill>
              </a:rPr>
              <a:t>ORDER BY </a:t>
            </a:r>
            <a:r>
              <a:rPr lang="en-IN" dirty="0"/>
              <a:t>economy </a:t>
            </a:r>
            <a:r>
              <a:rPr lang="en-IN" dirty="0">
                <a:solidFill>
                  <a:schemeClr val="accent1"/>
                </a:solidFill>
              </a:rPr>
              <a:t>ASC </a:t>
            </a:r>
          </a:p>
          <a:p>
            <a:r>
              <a:rPr lang="en-IN" dirty="0">
                <a:solidFill>
                  <a:srgbClr val="FF0000"/>
                </a:solidFill>
              </a:rPr>
              <a:t>LIMIT</a:t>
            </a:r>
            <a:r>
              <a:rPr lang="en-IN" dirty="0"/>
              <a:t> 10;</a:t>
            </a:r>
          </a:p>
        </p:txBody>
      </p:sp>
      <p:pic>
        <p:nvPicPr>
          <p:cNvPr id="13" name="Picture 12" descr="A screenshot of a computer&#10;&#10;Description automatically generated">
            <a:extLst>
              <a:ext uri="{FF2B5EF4-FFF2-40B4-BE49-F238E27FC236}">
                <a16:creationId xmlns:a16="http://schemas.microsoft.com/office/drawing/2014/main" id="{089DB8ED-563C-8C29-C9E5-1E0360DFA8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7364" y="5219"/>
            <a:ext cx="5506218" cy="3446905"/>
          </a:xfrm>
          <a:prstGeom prst="rect">
            <a:avLst/>
          </a:prstGeom>
        </p:spPr>
      </p:pic>
      <p:graphicFrame>
        <p:nvGraphicFramePr>
          <p:cNvPr id="18" name="Chart 17">
            <a:extLst>
              <a:ext uri="{FF2B5EF4-FFF2-40B4-BE49-F238E27FC236}">
                <a16:creationId xmlns:a16="http://schemas.microsoft.com/office/drawing/2014/main" id="{0426434F-8F46-4DE9-1804-451C77FBE7E3}"/>
              </a:ext>
            </a:extLst>
          </p:cNvPr>
          <p:cNvGraphicFramePr>
            <a:graphicFrameLocks/>
          </p:cNvGraphicFramePr>
          <p:nvPr>
            <p:extLst>
              <p:ext uri="{D42A27DB-BD31-4B8C-83A1-F6EECF244321}">
                <p14:modId xmlns:p14="http://schemas.microsoft.com/office/powerpoint/2010/main" val="3141671588"/>
              </p:ext>
            </p:extLst>
          </p:nvPr>
        </p:nvGraphicFramePr>
        <p:xfrm>
          <a:off x="365615" y="3649645"/>
          <a:ext cx="11323993" cy="322329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532783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DA5757-8941-3DD5-2EB3-983DDA080239}"/>
              </a:ext>
            </a:extLst>
          </p:cNvPr>
          <p:cNvSpPr txBox="1"/>
          <p:nvPr/>
        </p:nvSpPr>
        <p:spPr>
          <a:xfrm>
            <a:off x="501361" y="242746"/>
            <a:ext cx="6094268"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Wicket-taking Bowlers (Best Strike Rate):</a:t>
            </a:r>
          </a:p>
        </p:txBody>
      </p:sp>
      <p:pic>
        <p:nvPicPr>
          <p:cNvPr id="11" name="Picture 6">
            <a:extLst>
              <a:ext uri="{FF2B5EF4-FFF2-40B4-BE49-F238E27FC236}">
                <a16:creationId xmlns:a16="http://schemas.microsoft.com/office/drawing/2014/main" id="{BDD00D1B-7829-1F05-DCDF-A689BDD71F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03917" y="0"/>
            <a:ext cx="99568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5D94573-E967-BAAE-F720-CC9EC28C9DFB}"/>
              </a:ext>
            </a:extLst>
          </p:cNvPr>
          <p:cNvSpPr txBox="1"/>
          <p:nvPr/>
        </p:nvSpPr>
        <p:spPr>
          <a:xfrm>
            <a:off x="501361" y="1041041"/>
            <a:ext cx="5594639" cy="1477328"/>
          </a:xfrm>
          <a:prstGeom prst="rect">
            <a:avLst/>
          </a:prstGeom>
          <a:noFill/>
        </p:spPr>
        <p:txBody>
          <a:bodyPr wrap="square">
            <a:spAutoFit/>
          </a:bodyPr>
          <a:lstStyle/>
          <a:p>
            <a:r>
              <a:rPr lang="en-IN" dirty="0">
                <a:solidFill>
                  <a:srgbClr val="FF0000"/>
                </a:solidFill>
              </a:rPr>
              <a:t>SELECT</a:t>
            </a:r>
            <a:r>
              <a:rPr lang="en-IN" dirty="0"/>
              <a:t> </a:t>
            </a:r>
            <a:r>
              <a:rPr lang="en-IN" dirty="0" err="1"/>
              <a:t>bowler,</a:t>
            </a:r>
            <a:r>
              <a:rPr lang="en-IN" dirty="0" err="1">
                <a:solidFill>
                  <a:schemeClr val="accent1"/>
                </a:solidFill>
              </a:rPr>
              <a:t>COUNT</a:t>
            </a:r>
            <a:r>
              <a:rPr lang="en-IN" dirty="0">
                <a:solidFill>
                  <a:schemeClr val="accent1"/>
                </a:solidFill>
              </a:rPr>
              <a:t>(</a:t>
            </a:r>
            <a:r>
              <a:rPr lang="en-IN" dirty="0"/>
              <a:t>ball) / </a:t>
            </a:r>
            <a:r>
              <a:rPr lang="en-IN" dirty="0">
                <a:solidFill>
                  <a:schemeClr val="accent1"/>
                </a:solidFill>
              </a:rPr>
              <a:t>COUNT</a:t>
            </a:r>
            <a:r>
              <a:rPr lang="en-IN" dirty="0"/>
              <a:t>(DISTINCT </a:t>
            </a:r>
            <a:r>
              <a:rPr lang="en-IN" dirty="0" err="1"/>
              <a:t>player_dismissed</a:t>
            </a:r>
            <a:r>
              <a:rPr lang="en-IN" dirty="0"/>
              <a:t>) </a:t>
            </a:r>
            <a:r>
              <a:rPr lang="en-IN" dirty="0">
                <a:solidFill>
                  <a:srgbClr val="FF0000"/>
                </a:solidFill>
              </a:rPr>
              <a:t>AS </a:t>
            </a:r>
            <a:r>
              <a:rPr lang="en-IN" dirty="0" err="1"/>
              <a:t>strike_rate,COUNT</a:t>
            </a:r>
            <a:r>
              <a:rPr lang="en-IN" dirty="0"/>
              <a:t>(ball) AS </a:t>
            </a:r>
            <a:r>
              <a:rPr lang="en-IN" dirty="0" err="1"/>
              <a:t>total_balls</a:t>
            </a:r>
            <a:r>
              <a:rPr lang="en-IN" dirty="0"/>
              <a:t> </a:t>
            </a:r>
            <a:r>
              <a:rPr lang="en-IN" dirty="0">
                <a:solidFill>
                  <a:schemeClr val="accent1"/>
                </a:solidFill>
              </a:rPr>
              <a:t>FROM</a:t>
            </a:r>
            <a:r>
              <a:rPr lang="en-IN" dirty="0"/>
              <a:t> table4 </a:t>
            </a:r>
            <a:r>
              <a:rPr lang="en-IN" dirty="0">
                <a:solidFill>
                  <a:schemeClr val="accent1"/>
                </a:solidFill>
              </a:rPr>
              <a:t>WHERE </a:t>
            </a:r>
            <a:r>
              <a:rPr lang="en-IN" dirty="0"/>
              <a:t>bowler IS NOT </a:t>
            </a:r>
            <a:r>
              <a:rPr lang="en-IN" dirty="0">
                <a:solidFill>
                  <a:srgbClr val="FF0000"/>
                </a:solidFill>
              </a:rPr>
              <a:t>NULL</a:t>
            </a:r>
            <a:r>
              <a:rPr lang="en-IN" dirty="0"/>
              <a:t> </a:t>
            </a:r>
            <a:r>
              <a:rPr lang="en-IN" dirty="0">
                <a:solidFill>
                  <a:srgbClr val="FF0000"/>
                </a:solidFill>
              </a:rPr>
              <a:t>GROUP BY </a:t>
            </a:r>
            <a:r>
              <a:rPr lang="en-IN" dirty="0"/>
              <a:t>bowler </a:t>
            </a:r>
            <a:r>
              <a:rPr lang="en-IN" dirty="0">
                <a:solidFill>
                  <a:srgbClr val="FF0000"/>
                </a:solidFill>
              </a:rPr>
              <a:t>HAVING</a:t>
            </a:r>
            <a:r>
              <a:rPr lang="en-IN" dirty="0"/>
              <a:t> COUNT(ball) &gt;= 500 </a:t>
            </a:r>
            <a:r>
              <a:rPr lang="en-IN" dirty="0">
                <a:solidFill>
                  <a:srgbClr val="FF0000"/>
                </a:solidFill>
              </a:rPr>
              <a:t>ORDER BY </a:t>
            </a:r>
            <a:r>
              <a:rPr lang="en-IN" dirty="0" err="1"/>
              <a:t>strike_rate</a:t>
            </a:r>
            <a:r>
              <a:rPr lang="en-IN" dirty="0"/>
              <a:t> </a:t>
            </a:r>
            <a:r>
              <a:rPr lang="en-IN" dirty="0">
                <a:solidFill>
                  <a:schemeClr val="accent1"/>
                </a:solidFill>
              </a:rPr>
              <a:t>ASC</a:t>
            </a:r>
            <a:r>
              <a:rPr lang="en-IN" dirty="0"/>
              <a:t> </a:t>
            </a:r>
            <a:r>
              <a:rPr lang="en-IN" dirty="0">
                <a:solidFill>
                  <a:srgbClr val="FF0000"/>
                </a:solidFill>
              </a:rPr>
              <a:t>LIMIT</a:t>
            </a:r>
            <a:r>
              <a:rPr lang="en-IN" dirty="0"/>
              <a:t> 10;</a:t>
            </a:r>
          </a:p>
        </p:txBody>
      </p:sp>
      <p:pic>
        <p:nvPicPr>
          <p:cNvPr id="6" name="Picture 5">
            <a:extLst>
              <a:ext uri="{FF2B5EF4-FFF2-40B4-BE49-F238E27FC236}">
                <a16:creationId xmlns:a16="http://schemas.microsoft.com/office/drawing/2014/main" id="{C11B6B72-1F3F-4A13-6D06-8FA18F76C6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9752" y="-103182"/>
            <a:ext cx="4944165" cy="3546638"/>
          </a:xfrm>
          <a:prstGeom prst="rect">
            <a:avLst/>
          </a:prstGeom>
        </p:spPr>
      </p:pic>
      <p:graphicFrame>
        <p:nvGraphicFramePr>
          <p:cNvPr id="5" name="Chart 4">
            <a:extLst>
              <a:ext uri="{FF2B5EF4-FFF2-40B4-BE49-F238E27FC236}">
                <a16:creationId xmlns:a16="http://schemas.microsoft.com/office/drawing/2014/main" id="{DF489A9E-9CA3-5E49-DC77-58F261D0DF57}"/>
              </a:ext>
            </a:extLst>
          </p:cNvPr>
          <p:cNvGraphicFramePr>
            <a:graphicFrameLocks/>
          </p:cNvGraphicFramePr>
          <p:nvPr>
            <p:extLst>
              <p:ext uri="{D42A27DB-BD31-4B8C-83A1-F6EECF244321}">
                <p14:modId xmlns:p14="http://schemas.microsoft.com/office/powerpoint/2010/main" val="2533503526"/>
              </p:ext>
            </p:extLst>
          </p:nvPr>
        </p:nvGraphicFramePr>
        <p:xfrm>
          <a:off x="114815" y="3056540"/>
          <a:ext cx="11436744" cy="380179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760636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702CF87-BED4-1E5C-49AD-F6A838268EA5}"/>
              </a:ext>
            </a:extLst>
          </p:cNvPr>
          <p:cNvSpPr txBox="1"/>
          <p:nvPr/>
        </p:nvSpPr>
        <p:spPr>
          <a:xfrm>
            <a:off x="646834" y="376443"/>
            <a:ext cx="6094268" cy="461665"/>
          </a:xfrm>
          <a:prstGeom prst="rect">
            <a:avLst/>
          </a:prstGeom>
          <a:noFill/>
        </p:spPr>
        <p:txBody>
          <a:bodyPr wrap="square">
            <a:spAutoFit/>
          </a:bodyPr>
          <a:lstStyle/>
          <a:p>
            <a:r>
              <a:rPr lang="en-IN" sz="2400" b="1" dirty="0"/>
              <a:t>All-rounders</a:t>
            </a:r>
          </a:p>
        </p:txBody>
      </p:sp>
      <p:sp>
        <p:nvSpPr>
          <p:cNvPr id="5" name="TextBox 4">
            <a:extLst>
              <a:ext uri="{FF2B5EF4-FFF2-40B4-BE49-F238E27FC236}">
                <a16:creationId xmlns:a16="http://schemas.microsoft.com/office/drawing/2014/main" id="{C9165BFD-22C6-CD92-F471-197CFD77C774}"/>
              </a:ext>
            </a:extLst>
          </p:cNvPr>
          <p:cNvSpPr txBox="1"/>
          <p:nvPr/>
        </p:nvSpPr>
        <p:spPr>
          <a:xfrm>
            <a:off x="646834" y="838108"/>
            <a:ext cx="6094268"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Best Batting and Bowling Strike Rate:</a:t>
            </a:r>
          </a:p>
        </p:txBody>
      </p:sp>
      <p:sp>
        <p:nvSpPr>
          <p:cNvPr id="7" name="TextBox 6">
            <a:extLst>
              <a:ext uri="{FF2B5EF4-FFF2-40B4-BE49-F238E27FC236}">
                <a16:creationId xmlns:a16="http://schemas.microsoft.com/office/drawing/2014/main" id="{49844A05-5D07-09CE-9AE2-26DCE71D404D}"/>
              </a:ext>
            </a:extLst>
          </p:cNvPr>
          <p:cNvSpPr txBox="1"/>
          <p:nvPr/>
        </p:nvSpPr>
        <p:spPr>
          <a:xfrm>
            <a:off x="646834" y="1299773"/>
            <a:ext cx="6094268" cy="646331"/>
          </a:xfrm>
          <a:prstGeom prst="rect">
            <a:avLst/>
          </a:prstGeom>
          <a:noFill/>
        </p:spPr>
        <p:txBody>
          <a:bodyPr wrap="square">
            <a:spAutoFit/>
          </a:bodyPr>
          <a:lstStyle/>
          <a:p>
            <a:endParaRPr lang="en-IN" dirty="0"/>
          </a:p>
          <a:p>
            <a:endParaRPr lang="en-IN" dirty="0"/>
          </a:p>
        </p:txBody>
      </p:sp>
      <p:pic>
        <p:nvPicPr>
          <p:cNvPr id="12" name="Picture 6">
            <a:extLst>
              <a:ext uri="{FF2B5EF4-FFF2-40B4-BE49-F238E27FC236}">
                <a16:creationId xmlns:a16="http://schemas.microsoft.com/office/drawing/2014/main" id="{14C493A8-D443-9C6A-1D20-6C98801B51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03917" y="0"/>
            <a:ext cx="99568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4031B9E-28E9-74F4-2D03-A2CA6FC65EEC}"/>
              </a:ext>
            </a:extLst>
          </p:cNvPr>
          <p:cNvSpPr txBox="1"/>
          <p:nvPr/>
        </p:nvSpPr>
        <p:spPr>
          <a:xfrm>
            <a:off x="618259" y="1222215"/>
            <a:ext cx="6151418" cy="2893100"/>
          </a:xfrm>
          <a:prstGeom prst="rect">
            <a:avLst/>
          </a:prstGeom>
          <a:noFill/>
        </p:spPr>
        <p:txBody>
          <a:bodyPr wrap="square">
            <a:spAutoFit/>
          </a:bodyPr>
          <a:lstStyle/>
          <a:p>
            <a:r>
              <a:rPr lang="en-IN" dirty="0">
                <a:solidFill>
                  <a:srgbClr val="FF0000"/>
                </a:solidFill>
              </a:rPr>
              <a:t>SELECT</a:t>
            </a:r>
            <a:r>
              <a:rPr lang="en-IN" dirty="0"/>
              <a:t> batsman, (</a:t>
            </a:r>
            <a:r>
              <a:rPr lang="en-IN" dirty="0">
                <a:solidFill>
                  <a:srgbClr val="FF0000"/>
                </a:solidFill>
              </a:rPr>
              <a:t>SUM(</a:t>
            </a:r>
            <a:r>
              <a:rPr lang="en-IN" dirty="0" err="1"/>
              <a:t>total_run</a:t>
            </a:r>
            <a:r>
              <a:rPr lang="en-IN" dirty="0"/>
              <a:t>) * 1.0 / COALESCE(COUNT(</a:t>
            </a:r>
            <a:r>
              <a:rPr lang="en-IN" dirty="0">
                <a:solidFill>
                  <a:schemeClr val="accent1"/>
                </a:solidFill>
              </a:rPr>
              <a:t>CASE</a:t>
            </a:r>
            <a:r>
              <a:rPr lang="en-IN" dirty="0"/>
              <a:t> WHEN </a:t>
            </a:r>
            <a:r>
              <a:rPr lang="en-IN" dirty="0" err="1"/>
              <a:t>extras_type</a:t>
            </a:r>
            <a:r>
              <a:rPr lang="en-IN" dirty="0"/>
              <a:t> != 'wides' </a:t>
            </a:r>
            <a:r>
              <a:rPr lang="en-IN" dirty="0">
                <a:solidFill>
                  <a:schemeClr val="accent1"/>
                </a:solidFill>
              </a:rPr>
              <a:t>THEN</a:t>
            </a:r>
            <a:r>
              <a:rPr lang="en-IN" dirty="0"/>
              <a:t> table4.ball </a:t>
            </a:r>
            <a:r>
              <a:rPr lang="en-IN" dirty="0">
                <a:solidFill>
                  <a:schemeClr val="accent1"/>
                </a:solidFill>
              </a:rPr>
              <a:t>ELSE </a:t>
            </a:r>
            <a:r>
              <a:rPr lang="en-IN" dirty="0"/>
              <a:t>NULL </a:t>
            </a:r>
            <a:r>
              <a:rPr lang="en-IN" dirty="0">
                <a:solidFill>
                  <a:schemeClr val="accent1"/>
                </a:solidFill>
              </a:rPr>
              <a:t>END)</a:t>
            </a:r>
            <a:r>
              <a:rPr lang="en-IN" dirty="0"/>
              <a:t>, 1)) AS </a:t>
            </a:r>
            <a:r>
              <a:rPr lang="en-IN" dirty="0" err="1"/>
              <a:t>batting_strike_rate</a:t>
            </a:r>
            <a:r>
              <a:rPr lang="en-IN" dirty="0"/>
              <a:t>, (COUNT(table4.ball) / COUNT(DISTINCT </a:t>
            </a:r>
            <a:r>
              <a:rPr lang="en-IN" dirty="0" err="1"/>
              <a:t>player_dismissed</a:t>
            </a:r>
            <a:r>
              <a:rPr lang="en-IN" dirty="0"/>
              <a:t>)) AS </a:t>
            </a:r>
            <a:r>
              <a:rPr lang="en-IN" dirty="0" err="1"/>
              <a:t>bowling_strike_rate</a:t>
            </a:r>
            <a:r>
              <a:rPr lang="en-IN" dirty="0"/>
              <a:t> </a:t>
            </a:r>
            <a:r>
              <a:rPr lang="en-IN" dirty="0">
                <a:solidFill>
                  <a:schemeClr val="accent1"/>
                </a:solidFill>
              </a:rPr>
              <a:t>FROM</a:t>
            </a:r>
            <a:r>
              <a:rPr lang="en-IN" dirty="0"/>
              <a:t> table4 </a:t>
            </a:r>
            <a:r>
              <a:rPr lang="en-IN" dirty="0">
                <a:solidFill>
                  <a:srgbClr val="FF0000"/>
                </a:solidFill>
              </a:rPr>
              <a:t>WHERE </a:t>
            </a:r>
            <a:r>
              <a:rPr lang="en-IN" dirty="0"/>
              <a:t>batsman IS NOT </a:t>
            </a:r>
            <a:r>
              <a:rPr lang="en-IN" dirty="0">
                <a:solidFill>
                  <a:schemeClr val="accent1"/>
                </a:solidFill>
              </a:rPr>
              <a:t>NULL</a:t>
            </a:r>
            <a:r>
              <a:rPr lang="en-IN" dirty="0"/>
              <a:t> </a:t>
            </a:r>
            <a:r>
              <a:rPr lang="en-IN" dirty="0">
                <a:solidFill>
                  <a:srgbClr val="FF0000"/>
                </a:solidFill>
              </a:rPr>
              <a:t>GROUP BY </a:t>
            </a:r>
            <a:r>
              <a:rPr lang="en-IN" dirty="0"/>
              <a:t>batsman </a:t>
            </a:r>
            <a:r>
              <a:rPr lang="en-IN" dirty="0">
                <a:solidFill>
                  <a:srgbClr val="FF0000"/>
                </a:solidFill>
              </a:rPr>
              <a:t>HAVING</a:t>
            </a:r>
            <a:r>
              <a:rPr lang="en-IN" dirty="0"/>
              <a:t> COUNT(CASE </a:t>
            </a:r>
            <a:r>
              <a:rPr lang="en-IN" dirty="0">
                <a:solidFill>
                  <a:srgbClr val="FF0000"/>
                </a:solidFill>
              </a:rPr>
              <a:t>WHEN</a:t>
            </a:r>
            <a:r>
              <a:rPr lang="en-IN" dirty="0"/>
              <a:t> </a:t>
            </a:r>
            <a:r>
              <a:rPr lang="en-IN" dirty="0" err="1"/>
              <a:t>extras_type</a:t>
            </a:r>
            <a:r>
              <a:rPr lang="en-IN" dirty="0"/>
              <a:t> != 'wides' THEN table4.ball </a:t>
            </a:r>
            <a:r>
              <a:rPr lang="en-IN" dirty="0">
                <a:solidFill>
                  <a:schemeClr val="accent1"/>
                </a:solidFill>
              </a:rPr>
              <a:t>ELSE </a:t>
            </a:r>
            <a:r>
              <a:rPr lang="en-IN" dirty="0"/>
              <a:t>NULL </a:t>
            </a:r>
            <a:r>
              <a:rPr lang="en-IN" dirty="0">
                <a:solidFill>
                  <a:schemeClr val="accent1"/>
                </a:solidFill>
              </a:rPr>
              <a:t>END</a:t>
            </a:r>
            <a:r>
              <a:rPr lang="en-IN" dirty="0"/>
              <a:t>) &gt;= 500 AND </a:t>
            </a:r>
            <a:r>
              <a:rPr lang="en-IN" dirty="0">
                <a:solidFill>
                  <a:srgbClr val="FF0000"/>
                </a:solidFill>
              </a:rPr>
              <a:t>COUNT</a:t>
            </a:r>
            <a:r>
              <a:rPr lang="en-IN" dirty="0"/>
              <a:t>(table4.ball) &gt;= 300 </a:t>
            </a:r>
            <a:r>
              <a:rPr lang="en-IN" dirty="0">
                <a:solidFill>
                  <a:srgbClr val="FF0000"/>
                </a:solidFill>
              </a:rPr>
              <a:t>ORDER BY </a:t>
            </a:r>
            <a:r>
              <a:rPr lang="en-IN" dirty="0" err="1"/>
              <a:t>batting_strike_rate</a:t>
            </a:r>
            <a:r>
              <a:rPr lang="en-IN" dirty="0"/>
              <a:t> </a:t>
            </a:r>
            <a:r>
              <a:rPr lang="en-IN" dirty="0">
                <a:solidFill>
                  <a:schemeClr val="accent1"/>
                </a:solidFill>
              </a:rPr>
              <a:t>DESC</a:t>
            </a:r>
            <a:r>
              <a:rPr lang="en-IN" dirty="0"/>
              <a:t>, </a:t>
            </a:r>
            <a:r>
              <a:rPr lang="en-IN" dirty="0" err="1"/>
              <a:t>bowling_strike_rate</a:t>
            </a:r>
            <a:r>
              <a:rPr lang="en-IN" dirty="0"/>
              <a:t> </a:t>
            </a:r>
            <a:r>
              <a:rPr lang="en-IN" dirty="0">
                <a:solidFill>
                  <a:schemeClr val="accent1"/>
                </a:solidFill>
              </a:rPr>
              <a:t>ASC </a:t>
            </a:r>
            <a:r>
              <a:rPr lang="en-IN" dirty="0">
                <a:solidFill>
                  <a:srgbClr val="FF0000"/>
                </a:solidFill>
              </a:rPr>
              <a:t>LIMIT</a:t>
            </a:r>
            <a:r>
              <a:rPr lang="en-IN" dirty="0"/>
              <a:t> 10;</a:t>
            </a:r>
          </a:p>
          <a:p>
            <a:r>
              <a:rPr lang="en-IN" sz="2000" b="1" dirty="0"/>
              <a:t>                                                     </a:t>
            </a:r>
            <a:r>
              <a:rPr lang="en-IN" sz="2000" b="1" dirty="0">
                <a:highlight>
                  <a:srgbClr val="FFFF00"/>
                </a:highlight>
              </a:rPr>
              <a:t>or</a:t>
            </a:r>
          </a:p>
        </p:txBody>
      </p:sp>
      <p:pic>
        <p:nvPicPr>
          <p:cNvPr id="8" name="Picture 7">
            <a:extLst>
              <a:ext uri="{FF2B5EF4-FFF2-40B4-BE49-F238E27FC236}">
                <a16:creationId xmlns:a16="http://schemas.microsoft.com/office/drawing/2014/main" id="{FC9F4BAF-C573-B85E-6544-70ACF31D2A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217" y="3345873"/>
            <a:ext cx="5668659" cy="3297468"/>
          </a:xfrm>
          <a:prstGeom prst="rect">
            <a:avLst/>
          </a:prstGeom>
        </p:spPr>
      </p:pic>
      <p:pic>
        <p:nvPicPr>
          <p:cNvPr id="10" name="Picture 9">
            <a:extLst>
              <a:ext uri="{FF2B5EF4-FFF2-40B4-BE49-F238E27FC236}">
                <a16:creationId xmlns:a16="http://schemas.microsoft.com/office/drawing/2014/main" id="{35C691E4-AE01-FF78-62C8-75EEDB49A1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9791" y="293316"/>
            <a:ext cx="5866085" cy="3052557"/>
          </a:xfrm>
          <a:prstGeom prst="rect">
            <a:avLst/>
          </a:prstGeom>
        </p:spPr>
      </p:pic>
      <p:sp>
        <p:nvSpPr>
          <p:cNvPr id="6" name="TextBox 5">
            <a:extLst>
              <a:ext uri="{FF2B5EF4-FFF2-40B4-BE49-F238E27FC236}">
                <a16:creationId xmlns:a16="http://schemas.microsoft.com/office/drawing/2014/main" id="{064276DD-A949-EAE5-9DCA-553E84192D97}"/>
              </a:ext>
            </a:extLst>
          </p:cNvPr>
          <p:cNvSpPr txBox="1"/>
          <p:nvPr/>
        </p:nvSpPr>
        <p:spPr>
          <a:xfrm>
            <a:off x="646834" y="4095393"/>
            <a:ext cx="6255326" cy="2585323"/>
          </a:xfrm>
          <a:prstGeom prst="rect">
            <a:avLst/>
          </a:prstGeom>
          <a:noFill/>
        </p:spPr>
        <p:txBody>
          <a:bodyPr wrap="square">
            <a:spAutoFit/>
          </a:bodyPr>
          <a:lstStyle/>
          <a:p>
            <a:r>
              <a:rPr lang="en-IN" dirty="0">
                <a:solidFill>
                  <a:srgbClr val="FF0000"/>
                </a:solidFill>
              </a:rPr>
              <a:t>SELECT</a:t>
            </a:r>
            <a:r>
              <a:rPr lang="en-IN" dirty="0"/>
              <a:t> bowler, (</a:t>
            </a:r>
            <a:r>
              <a:rPr lang="en-IN" dirty="0">
                <a:solidFill>
                  <a:srgbClr val="FF0000"/>
                </a:solidFill>
              </a:rPr>
              <a:t>SUM(</a:t>
            </a:r>
            <a:r>
              <a:rPr lang="en-IN" dirty="0" err="1"/>
              <a:t>total_run</a:t>
            </a:r>
            <a:r>
              <a:rPr lang="en-IN" dirty="0"/>
              <a:t>) * 1.0 / COALESCE(COUNT(</a:t>
            </a:r>
            <a:r>
              <a:rPr lang="en-IN" dirty="0">
                <a:solidFill>
                  <a:schemeClr val="accent1"/>
                </a:solidFill>
              </a:rPr>
              <a:t>CASE</a:t>
            </a:r>
            <a:r>
              <a:rPr lang="en-IN" dirty="0"/>
              <a:t> WHEN </a:t>
            </a:r>
            <a:r>
              <a:rPr lang="en-IN" dirty="0" err="1"/>
              <a:t>extras_type</a:t>
            </a:r>
            <a:r>
              <a:rPr lang="en-IN" dirty="0"/>
              <a:t> != 'wides' </a:t>
            </a:r>
            <a:r>
              <a:rPr lang="en-IN" dirty="0">
                <a:solidFill>
                  <a:schemeClr val="accent1"/>
                </a:solidFill>
              </a:rPr>
              <a:t>THEN</a:t>
            </a:r>
            <a:r>
              <a:rPr lang="en-IN" dirty="0"/>
              <a:t> table4.ball </a:t>
            </a:r>
            <a:r>
              <a:rPr lang="en-IN" dirty="0">
                <a:solidFill>
                  <a:schemeClr val="accent1"/>
                </a:solidFill>
              </a:rPr>
              <a:t>ELSE </a:t>
            </a:r>
            <a:r>
              <a:rPr lang="en-IN" dirty="0"/>
              <a:t>NULL </a:t>
            </a:r>
            <a:r>
              <a:rPr lang="en-IN" dirty="0">
                <a:solidFill>
                  <a:schemeClr val="accent1"/>
                </a:solidFill>
              </a:rPr>
              <a:t>END)</a:t>
            </a:r>
            <a:r>
              <a:rPr lang="en-IN" dirty="0"/>
              <a:t>, 1)) AS </a:t>
            </a:r>
            <a:r>
              <a:rPr lang="en-IN" dirty="0" err="1"/>
              <a:t>batting_strike_rate</a:t>
            </a:r>
            <a:r>
              <a:rPr lang="en-IN" dirty="0"/>
              <a:t>, (COUNT(table4.ball) / COUNT(DISTINCT </a:t>
            </a:r>
            <a:r>
              <a:rPr lang="en-IN" dirty="0" err="1"/>
              <a:t>player_dismissed</a:t>
            </a:r>
            <a:r>
              <a:rPr lang="en-IN" dirty="0"/>
              <a:t>)) AS </a:t>
            </a:r>
            <a:r>
              <a:rPr lang="en-IN" dirty="0" err="1"/>
              <a:t>bowling_strike_rate</a:t>
            </a:r>
            <a:r>
              <a:rPr lang="en-IN" dirty="0"/>
              <a:t> </a:t>
            </a:r>
            <a:r>
              <a:rPr lang="en-IN" dirty="0">
                <a:solidFill>
                  <a:schemeClr val="accent1"/>
                </a:solidFill>
              </a:rPr>
              <a:t>FROM</a:t>
            </a:r>
            <a:r>
              <a:rPr lang="en-IN" dirty="0"/>
              <a:t> table4 </a:t>
            </a:r>
            <a:r>
              <a:rPr lang="en-IN" dirty="0">
                <a:solidFill>
                  <a:srgbClr val="FF0000"/>
                </a:solidFill>
              </a:rPr>
              <a:t>WHERE </a:t>
            </a:r>
            <a:r>
              <a:rPr lang="en-IN" dirty="0"/>
              <a:t>batsman IS NOT </a:t>
            </a:r>
            <a:r>
              <a:rPr lang="en-IN" dirty="0">
                <a:solidFill>
                  <a:schemeClr val="accent1"/>
                </a:solidFill>
              </a:rPr>
              <a:t>NULL</a:t>
            </a:r>
            <a:r>
              <a:rPr lang="en-IN" dirty="0"/>
              <a:t> </a:t>
            </a:r>
            <a:r>
              <a:rPr lang="en-IN" dirty="0">
                <a:solidFill>
                  <a:srgbClr val="FF0000"/>
                </a:solidFill>
              </a:rPr>
              <a:t>GROUP BY </a:t>
            </a:r>
            <a:r>
              <a:rPr lang="en-IN" dirty="0"/>
              <a:t>bowler </a:t>
            </a:r>
            <a:r>
              <a:rPr lang="en-IN" dirty="0">
                <a:solidFill>
                  <a:srgbClr val="FF0000"/>
                </a:solidFill>
              </a:rPr>
              <a:t>HAVING</a:t>
            </a:r>
            <a:r>
              <a:rPr lang="en-IN" dirty="0"/>
              <a:t> COUNT(CASE </a:t>
            </a:r>
            <a:r>
              <a:rPr lang="en-IN" dirty="0">
                <a:solidFill>
                  <a:srgbClr val="FF0000"/>
                </a:solidFill>
              </a:rPr>
              <a:t>WHEN</a:t>
            </a:r>
            <a:r>
              <a:rPr lang="en-IN" dirty="0"/>
              <a:t> </a:t>
            </a:r>
            <a:r>
              <a:rPr lang="en-IN" dirty="0" err="1"/>
              <a:t>extras_type</a:t>
            </a:r>
            <a:r>
              <a:rPr lang="en-IN" dirty="0"/>
              <a:t> != 'wides' THEN table4.ball </a:t>
            </a:r>
            <a:r>
              <a:rPr lang="en-IN" dirty="0">
                <a:solidFill>
                  <a:schemeClr val="accent1"/>
                </a:solidFill>
              </a:rPr>
              <a:t>ELSE </a:t>
            </a:r>
            <a:r>
              <a:rPr lang="en-IN" dirty="0"/>
              <a:t>NULL </a:t>
            </a:r>
            <a:r>
              <a:rPr lang="en-IN" dirty="0">
                <a:solidFill>
                  <a:schemeClr val="accent1"/>
                </a:solidFill>
              </a:rPr>
              <a:t>END</a:t>
            </a:r>
            <a:r>
              <a:rPr lang="en-IN" dirty="0"/>
              <a:t>) &gt;= 500 AND </a:t>
            </a:r>
            <a:r>
              <a:rPr lang="en-IN" dirty="0">
                <a:solidFill>
                  <a:srgbClr val="FF0000"/>
                </a:solidFill>
              </a:rPr>
              <a:t>COUNT</a:t>
            </a:r>
            <a:r>
              <a:rPr lang="en-IN" dirty="0"/>
              <a:t>(table4.ball) &gt;= 300 </a:t>
            </a:r>
            <a:r>
              <a:rPr lang="en-IN" dirty="0">
                <a:solidFill>
                  <a:srgbClr val="FF0000"/>
                </a:solidFill>
              </a:rPr>
              <a:t>ORDER BY </a:t>
            </a:r>
            <a:r>
              <a:rPr lang="en-IN" dirty="0" err="1"/>
              <a:t>batting_strike_rate</a:t>
            </a:r>
            <a:r>
              <a:rPr lang="en-IN" dirty="0"/>
              <a:t> </a:t>
            </a:r>
            <a:r>
              <a:rPr lang="en-IN" dirty="0">
                <a:solidFill>
                  <a:schemeClr val="accent1"/>
                </a:solidFill>
              </a:rPr>
              <a:t>DESC</a:t>
            </a:r>
            <a:r>
              <a:rPr lang="en-IN" dirty="0"/>
              <a:t>, </a:t>
            </a:r>
            <a:r>
              <a:rPr lang="en-IN" dirty="0" err="1"/>
              <a:t>bowling_strike_rate</a:t>
            </a:r>
            <a:r>
              <a:rPr lang="en-IN" dirty="0"/>
              <a:t> </a:t>
            </a:r>
            <a:r>
              <a:rPr lang="en-IN" dirty="0">
                <a:solidFill>
                  <a:schemeClr val="accent1"/>
                </a:solidFill>
              </a:rPr>
              <a:t>ASC </a:t>
            </a:r>
            <a:r>
              <a:rPr lang="en-IN" dirty="0">
                <a:solidFill>
                  <a:srgbClr val="FF0000"/>
                </a:solidFill>
              </a:rPr>
              <a:t>LIMIT</a:t>
            </a:r>
            <a:r>
              <a:rPr lang="en-IN" dirty="0"/>
              <a:t> 10;</a:t>
            </a:r>
          </a:p>
        </p:txBody>
      </p:sp>
    </p:spTree>
    <p:extLst>
      <p:ext uri="{BB962C8B-B14F-4D97-AF65-F5344CB8AC3E}">
        <p14:creationId xmlns:p14="http://schemas.microsoft.com/office/powerpoint/2010/main" val="2425818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090278-FF05-7BD5-794C-A5A29BDEFE16}"/>
              </a:ext>
            </a:extLst>
          </p:cNvPr>
          <p:cNvSpPr txBox="1"/>
          <p:nvPr/>
        </p:nvSpPr>
        <p:spPr>
          <a:xfrm>
            <a:off x="303933" y="147843"/>
            <a:ext cx="8455603" cy="461665"/>
          </a:xfrm>
          <a:prstGeom prst="rect">
            <a:avLst/>
          </a:prstGeom>
          <a:noFill/>
        </p:spPr>
        <p:txBody>
          <a:bodyPr wrap="square">
            <a:spAutoFit/>
          </a:bodyPr>
          <a:lstStyle/>
          <a:p>
            <a:r>
              <a:rPr lang="en-US" sz="2400" b="1" dirty="0">
                <a:highlight>
                  <a:srgbClr val="FFFF00"/>
                </a:highlight>
                <a:latin typeface="Times New Roman" panose="02020603050405020304" pitchFamily="18" charset="0"/>
                <a:cs typeface="Times New Roman" panose="02020603050405020304" pitchFamily="18" charset="0"/>
              </a:rPr>
              <a:t>Top 5 bowlers who conceded maximum extra runs </a:t>
            </a:r>
            <a:endParaRPr lang="en-IN" sz="2400" b="1" dirty="0"/>
          </a:p>
        </p:txBody>
      </p:sp>
      <p:pic>
        <p:nvPicPr>
          <p:cNvPr id="6" name="Picture 5">
            <a:extLst>
              <a:ext uri="{FF2B5EF4-FFF2-40B4-BE49-F238E27FC236}">
                <a16:creationId xmlns:a16="http://schemas.microsoft.com/office/drawing/2014/main" id="{A30F3E5F-B8BC-77F8-A901-0B5ED047B0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3562" y="147843"/>
            <a:ext cx="4775426" cy="4393127"/>
          </a:xfrm>
          <a:prstGeom prst="rect">
            <a:avLst/>
          </a:prstGeom>
        </p:spPr>
      </p:pic>
      <p:pic>
        <p:nvPicPr>
          <p:cNvPr id="7" name="Picture 6">
            <a:extLst>
              <a:ext uri="{FF2B5EF4-FFF2-40B4-BE49-F238E27FC236}">
                <a16:creationId xmlns:a16="http://schemas.microsoft.com/office/drawing/2014/main" id="{D4DD16C8-21CD-4AC3-DF23-BA7470568C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27426" y="0"/>
            <a:ext cx="523009" cy="6858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3" name="Chart 12">
            <a:extLst>
              <a:ext uri="{FF2B5EF4-FFF2-40B4-BE49-F238E27FC236}">
                <a16:creationId xmlns:a16="http://schemas.microsoft.com/office/drawing/2014/main" id="{4723A1DF-E3F6-5560-DBDD-A9A85931407F}"/>
              </a:ext>
            </a:extLst>
          </p:cNvPr>
          <p:cNvGraphicFramePr>
            <a:graphicFrameLocks/>
          </p:cNvGraphicFramePr>
          <p:nvPr>
            <p:extLst>
              <p:ext uri="{D42A27DB-BD31-4B8C-83A1-F6EECF244321}">
                <p14:modId xmlns:p14="http://schemas.microsoft.com/office/powerpoint/2010/main" val="1224402077"/>
              </p:ext>
            </p:extLst>
          </p:nvPr>
        </p:nvGraphicFramePr>
        <p:xfrm>
          <a:off x="303933" y="619664"/>
          <a:ext cx="6741103" cy="410919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943723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197480-9A26-D8FA-0414-60A745CD2D8C}"/>
              </a:ext>
            </a:extLst>
          </p:cNvPr>
          <p:cNvSpPr txBox="1"/>
          <p:nvPr/>
        </p:nvSpPr>
        <p:spPr>
          <a:xfrm>
            <a:off x="420716" y="258256"/>
            <a:ext cx="6096000" cy="954107"/>
          </a:xfrm>
          <a:prstGeom prst="rect">
            <a:avLst/>
          </a:prstGeom>
          <a:noFill/>
        </p:spPr>
        <p:txBody>
          <a:bodyPr wrap="square">
            <a:spAutoFit/>
          </a:bodyPr>
          <a:lstStyle/>
          <a:p>
            <a:r>
              <a:rPr lang="en-US" sz="2800" b="1" dirty="0"/>
              <a:t>Additional Questions: </a:t>
            </a:r>
          </a:p>
          <a:p>
            <a:endParaRPr lang="en-IN" sz="2800" b="1" dirty="0"/>
          </a:p>
        </p:txBody>
      </p:sp>
      <p:sp>
        <p:nvSpPr>
          <p:cNvPr id="5" name="TextBox 4">
            <a:extLst>
              <a:ext uri="{FF2B5EF4-FFF2-40B4-BE49-F238E27FC236}">
                <a16:creationId xmlns:a16="http://schemas.microsoft.com/office/drawing/2014/main" id="{90ADACD5-97C7-AA6E-FD71-B8B93C753827}"/>
              </a:ext>
            </a:extLst>
          </p:cNvPr>
          <p:cNvSpPr txBox="1"/>
          <p:nvPr/>
        </p:nvSpPr>
        <p:spPr>
          <a:xfrm>
            <a:off x="329948" y="1169928"/>
            <a:ext cx="6096000" cy="369332"/>
          </a:xfrm>
          <a:prstGeom prst="rect">
            <a:avLst/>
          </a:prstGeom>
          <a:noFill/>
        </p:spPr>
        <p:txBody>
          <a:bodyPr wrap="square">
            <a:spAutoFit/>
          </a:bodyPr>
          <a:lstStyle/>
          <a:p>
            <a:r>
              <a:rPr lang="en-US" dirty="0"/>
              <a:t>. </a:t>
            </a:r>
            <a:r>
              <a:rPr lang="en-US" dirty="0">
                <a:highlight>
                  <a:srgbClr val="FFFF00"/>
                </a:highlight>
              </a:rPr>
              <a:t>Get the count of cities that have hosted an IPL match </a:t>
            </a:r>
            <a:endParaRPr lang="en-IN" dirty="0">
              <a:highlight>
                <a:srgbClr val="FFFF00"/>
              </a:highlight>
            </a:endParaRPr>
          </a:p>
        </p:txBody>
      </p:sp>
      <p:sp>
        <p:nvSpPr>
          <p:cNvPr id="7" name="TextBox 6">
            <a:extLst>
              <a:ext uri="{FF2B5EF4-FFF2-40B4-BE49-F238E27FC236}">
                <a16:creationId xmlns:a16="http://schemas.microsoft.com/office/drawing/2014/main" id="{7A391907-B463-595E-905C-106AF758C9DF}"/>
              </a:ext>
            </a:extLst>
          </p:cNvPr>
          <p:cNvSpPr txBox="1"/>
          <p:nvPr/>
        </p:nvSpPr>
        <p:spPr>
          <a:xfrm>
            <a:off x="420716" y="1539260"/>
            <a:ext cx="6096000" cy="369332"/>
          </a:xfrm>
          <a:prstGeom prst="rect">
            <a:avLst/>
          </a:prstGeom>
          <a:noFill/>
        </p:spPr>
        <p:txBody>
          <a:bodyPr wrap="square">
            <a:spAutoFit/>
          </a:bodyPr>
          <a:lstStyle/>
          <a:p>
            <a:r>
              <a:rPr lang="en-IN" dirty="0">
                <a:solidFill>
                  <a:srgbClr val="FF0000"/>
                </a:solidFill>
              </a:rPr>
              <a:t>SELECT </a:t>
            </a:r>
            <a:r>
              <a:rPr lang="en-IN" dirty="0">
                <a:solidFill>
                  <a:schemeClr val="accent1"/>
                </a:solidFill>
              </a:rPr>
              <a:t>COUNT</a:t>
            </a:r>
            <a:r>
              <a:rPr lang="en-IN" dirty="0"/>
              <a:t>(DISTINCT city) AS </a:t>
            </a:r>
            <a:r>
              <a:rPr lang="en-IN" dirty="0" err="1"/>
              <a:t>city_</a:t>
            </a:r>
            <a:r>
              <a:rPr lang="en-IN" dirty="0" err="1">
                <a:solidFill>
                  <a:srgbClr val="FF0000"/>
                </a:solidFill>
              </a:rPr>
              <a:t>count</a:t>
            </a:r>
            <a:r>
              <a:rPr lang="en-IN" dirty="0"/>
              <a:t> </a:t>
            </a:r>
            <a:r>
              <a:rPr lang="en-IN" dirty="0">
                <a:solidFill>
                  <a:schemeClr val="accent1"/>
                </a:solidFill>
              </a:rPr>
              <a:t>FROM</a:t>
            </a:r>
            <a:r>
              <a:rPr lang="en-IN" dirty="0"/>
              <a:t> table5; </a:t>
            </a:r>
          </a:p>
        </p:txBody>
      </p:sp>
      <p:sp>
        <p:nvSpPr>
          <p:cNvPr id="9" name="TextBox 8">
            <a:extLst>
              <a:ext uri="{FF2B5EF4-FFF2-40B4-BE49-F238E27FC236}">
                <a16:creationId xmlns:a16="http://schemas.microsoft.com/office/drawing/2014/main" id="{CF2D282A-46B9-22A5-F239-FCF8D384C68D}"/>
              </a:ext>
            </a:extLst>
          </p:cNvPr>
          <p:cNvSpPr txBox="1"/>
          <p:nvPr/>
        </p:nvSpPr>
        <p:spPr>
          <a:xfrm>
            <a:off x="690880" y="2473236"/>
            <a:ext cx="6096000" cy="369332"/>
          </a:xfrm>
          <a:prstGeom prst="rect">
            <a:avLst/>
          </a:prstGeom>
          <a:noFill/>
        </p:spPr>
        <p:txBody>
          <a:bodyPr wrap="square">
            <a:spAutoFit/>
          </a:bodyPr>
          <a:lstStyle/>
          <a:p>
            <a:r>
              <a:rPr lang="en-IN" dirty="0"/>
              <a:t> </a:t>
            </a:r>
          </a:p>
        </p:txBody>
      </p:sp>
      <p:pic>
        <p:nvPicPr>
          <p:cNvPr id="2" name="Picture 6">
            <a:extLst>
              <a:ext uri="{FF2B5EF4-FFF2-40B4-BE49-F238E27FC236}">
                <a16:creationId xmlns:a16="http://schemas.microsoft.com/office/drawing/2014/main" id="{6C1AA116-60A1-C7F1-1F91-5EA77D663F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03917" y="0"/>
            <a:ext cx="99568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B7CE18ED-1726-E5E9-1A07-F10EB9CE6B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5049" y="48567"/>
            <a:ext cx="5330536" cy="2073004"/>
          </a:xfrm>
          <a:prstGeom prst="rect">
            <a:avLst/>
          </a:prstGeom>
        </p:spPr>
      </p:pic>
      <p:sp>
        <p:nvSpPr>
          <p:cNvPr id="10" name="TextBox 9">
            <a:extLst>
              <a:ext uri="{FF2B5EF4-FFF2-40B4-BE49-F238E27FC236}">
                <a16:creationId xmlns:a16="http://schemas.microsoft.com/office/drawing/2014/main" id="{333F58A4-2381-527C-9CBB-8C2224E376D7}"/>
              </a:ext>
            </a:extLst>
          </p:cNvPr>
          <p:cNvSpPr txBox="1"/>
          <p:nvPr/>
        </p:nvSpPr>
        <p:spPr>
          <a:xfrm>
            <a:off x="420716" y="2252090"/>
            <a:ext cx="5526236" cy="1754326"/>
          </a:xfrm>
          <a:prstGeom prst="rect">
            <a:avLst/>
          </a:prstGeom>
          <a:noFill/>
        </p:spPr>
        <p:txBody>
          <a:bodyPr wrap="square">
            <a:spAutoFit/>
          </a:bodyPr>
          <a:lstStyle/>
          <a:p>
            <a:endParaRPr lang="en-US" dirty="0">
              <a:highlight>
                <a:srgbClr val="FFFF00"/>
              </a:highlight>
              <a:latin typeface="Times New Roman" panose="02020603050405020304" pitchFamily="18" charset="0"/>
              <a:cs typeface="Times New Roman" panose="02020603050405020304" pitchFamily="18" charset="0"/>
            </a:endParaRPr>
          </a:p>
          <a:p>
            <a:r>
              <a:rPr lang="en-US" dirty="0">
                <a:highlight>
                  <a:srgbClr val="FFFF00"/>
                </a:highlight>
                <a:latin typeface="Times New Roman" panose="02020603050405020304" pitchFamily="18" charset="0"/>
                <a:cs typeface="Times New Roman" panose="02020603050405020304" pitchFamily="18" charset="0"/>
              </a:rPr>
              <a:t>Create table deliveries_v02 with all the columns of the table ‘deliveries’ and an additional column </a:t>
            </a:r>
            <a:r>
              <a:rPr lang="en-US" dirty="0" err="1">
                <a:highlight>
                  <a:srgbClr val="FFFF00"/>
                </a:highlight>
                <a:latin typeface="Times New Roman" panose="02020603050405020304" pitchFamily="18" charset="0"/>
                <a:cs typeface="Times New Roman" panose="02020603050405020304" pitchFamily="18" charset="0"/>
              </a:rPr>
              <a:t>ball_result</a:t>
            </a:r>
            <a:r>
              <a:rPr lang="en-US" dirty="0">
                <a:highlight>
                  <a:srgbClr val="FFFF00"/>
                </a:highlight>
                <a:latin typeface="Times New Roman" panose="02020603050405020304" pitchFamily="18" charset="0"/>
                <a:cs typeface="Times New Roman" panose="02020603050405020304" pitchFamily="18" charset="0"/>
              </a:rPr>
              <a:t> containing values boundary, dot or other depending on the </a:t>
            </a:r>
            <a:r>
              <a:rPr lang="en-US" dirty="0" err="1">
                <a:highlight>
                  <a:srgbClr val="FFFF00"/>
                </a:highlight>
                <a:latin typeface="Times New Roman" panose="02020603050405020304" pitchFamily="18" charset="0"/>
                <a:cs typeface="Times New Roman" panose="02020603050405020304" pitchFamily="18" charset="0"/>
              </a:rPr>
              <a:t>total_run</a:t>
            </a:r>
            <a:r>
              <a:rPr lang="en-US" dirty="0">
                <a:highlight>
                  <a:srgbClr val="FFFF00"/>
                </a:highlight>
                <a:latin typeface="Times New Roman" panose="02020603050405020304" pitchFamily="18" charset="0"/>
                <a:cs typeface="Times New Roman" panose="02020603050405020304" pitchFamily="18" charset="0"/>
              </a:rPr>
              <a:t> (boundary for &gt;= 4, dot for 0 and other for any other number) </a:t>
            </a:r>
            <a:endParaRPr lang="en-IN" dirty="0">
              <a:highlight>
                <a:srgbClr val="FFFF00"/>
              </a:highlight>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D620567E-FAB9-1FE9-334C-2234C4181506}"/>
              </a:ext>
            </a:extLst>
          </p:cNvPr>
          <p:cNvSpPr txBox="1"/>
          <p:nvPr/>
        </p:nvSpPr>
        <p:spPr>
          <a:xfrm>
            <a:off x="420716" y="4227562"/>
            <a:ext cx="5242329" cy="1200329"/>
          </a:xfrm>
          <a:prstGeom prst="rect">
            <a:avLst/>
          </a:prstGeom>
          <a:noFill/>
        </p:spPr>
        <p:txBody>
          <a:bodyPr wrap="square">
            <a:spAutoFit/>
          </a:bodyPr>
          <a:lstStyle/>
          <a:p>
            <a:r>
              <a:rPr lang="en-IN" dirty="0"/>
              <a:t>CREATE TABLE deliveries_v02 ASSELECT   *,  CASE     WHEN </a:t>
            </a:r>
            <a:r>
              <a:rPr lang="en-IN" dirty="0" err="1"/>
              <a:t>total_run</a:t>
            </a:r>
            <a:r>
              <a:rPr lang="en-IN" dirty="0"/>
              <a:t> &gt;= 4 THEN 'boundary'    WHEN </a:t>
            </a:r>
            <a:r>
              <a:rPr lang="en-IN" dirty="0" err="1"/>
              <a:t>total_run</a:t>
            </a:r>
            <a:r>
              <a:rPr lang="en-IN" dirty="0"/>
              <a:t> = 0 THEN 'dot'    ELSE 'other'  END AS </a:t>
            </a:r>
            <a:r>
              <a:rPr lang="en-IN" dirty="0" err="1"/>
              <a:t>ball_resultFROM</a:t>
            </a:r>
            <a:r>
              <a:rPr lang="en-IN" dirty="0"/>
              <a:t> table4;</a:t>
            </a:r>
          </a:p>
        </p:txBody>
      </p:sp>
      <p:pic>
        <p:nvPicPr>
          <p:cNvPr id="21" name="Picture 20">
            <a:extLst>
              <a:ext uri="{FF2B5EF4-FFF2-40B4-BE49-F238E27FC236}">
                <a16:creationId xmlns:a16="http://schemas.microsoft.com/office/drawing/2014/main" id="{1912AE98-3C0B-749B-8383-CAE5372509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5049" y="2578420"/>
            <a:ext cx="6096000" cy="4231013"/>
          </a:xfrm>
          <a:prstGeom prst="rect">
            <a:avLst/>
          </a:prstGeom>
        </p:spPr>
      </p:pic>
      <p:sp>
        <p:nvSpPr>
          <p:cNvPr id="4" name="TextBox 3">
            <a:extLst>
              <a:ext uri="{FF2B5EF4-FFF2-40B4-BE49-F238E27FC236}">
                <a16:creationId xmlns:a16="http://schemas.microsoft.com/office/drawing/2014/main" id="{68E13333-9817-48E0-1BEE-10CA088A80FF}"/>
              </a:ext>
            </a:extLst>
          </p:cNvPr>
          <p:cNvSpPr txBox="1"/>
          <p:nvPr/>
        </p:nvSpPr>
        <p:spPr>
          <a:xfrm>
            <a:off x="392482" y="5757797"/>
            <a:ext cx="489350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highlight>
                  <a:srgbClr val="FFFF00"/>
                </a:highlight>
                <a:cs typeface="Calibri"/>
              </a:rPr>
              <a:t>In the same folder I attached a text file where all queries present , this pptx is for presentations</a:t>
            </a:r>
            <a:endParaRPr lang="en-US"/>
          </a:p>
        </p:txBody>
      </p:sp>
    </p:spTree>
    <p:extLst>
      <p:ext uri="{BB962C8B-B14F-4D97-AF65-F5344CB8AC3E}">
        <p14:creationId xmlns:p14="http://schemas.microsoft.com/office/powerpoint/2010/main" val="29304969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F94FB5-8C08-1A04-1F41-4C4286502BF8}"/>
              </a:ext>
            </a:extLst>
          </p:cNvPr>
          <p:cNvSpPr txBox="1"/>
          <p:nvPr/>
        </p:nvSpPr>
        <p:spPr>
          <a:xfrm>
            <a:off x="487315" y="1288162"/>
            <a:ext cx="5258858" cy="646331"/>
          </a:xfrm>
          <a:prstGeom prst="rect">
            <a:avLst/>
          </a:prstGeom>
          <a:noFill/>
        </p:spPr>
        <p:txBody>
          <a:bodyPr wrap="square">
            <a:spAutoFit/>
          </a:bodyPr>
          <a:lstStyle/>
          <a:p>
            <a:r>
              <a:rPr lang="en-US" dirty="0">
                <a:highlight>
                  <a:srgbClr val="FFFF00"/>
                </a:highlight>
              </a:rPr>
              <a:t>Write a query to fetch the total number of boundaries and dot balls from the deliveries_v02 table. </a:t>
            </a:r>
            <a:endParaRPr lang="en-IN" dirty="0">
              <a:highlight>
                <a:srgbClr val="FFFF00"/>
              </a:highlight>
            </a:endParaRPr>
          </a:p>
        </p:txBody>
      </p:sp>
      <p:sp>
        <p:nvSpPr>
          <p:cNvPr id="5" name="TextBox 4">
            <a:extLst>
              <a:ext uri="{FF2B5EF4-FFF2-40B4-BE49-F238E27FC236}">
                <a16:creationId xmlns:a16="http://schemas.microsoft.com/office/drawing/2014/main" id="{8AE83867-3B46-DE22-3B03-A7166F620FB7}"/>
              </a:ext>
            </a:extLst>
          </p:cNvPr>
          <p:cNvSpPr txBox="1"/>
          <p:nvPr/>
        </p:nvSpPr>
        <p:spPr>
          <a:xfrm>
            <a:off x="646834" y="2244045"/>
            <a:ext cx="4673311" cy="1477328"/>
          </a:xfrm>
          <a:prstGeom prst="rect">
            <a:avLst/>
          </a:prstGeom>
          <a:noFill/>
        </p:spPr>
        <p:txBody>
          <a:bodyPr wrap="square">
            <a:spAutoFit/>
          </a:bodyPr>
          <a:lstStyle/>
          <a:p>
            <a:r>
              <a:rPr lang="en-US" dirty="0">
                <a:solidFill>
                  <a:srgbClr val="FF0000"/>
                </a:solidFill>
              </a:rPr>
              <a:t>SELECT</a:t>
            </a:r>
            <a:r>
              <a:rPr lang="en-US" dirty="0"/>
              <a:t>   </a:t>
            </a:r>
            <a:r>
              <a:rPr lang="en-US" dirty="0">
                <a:solidFill>
                  <a:srgbClr val="FF0000"/>
                </a:solidFill>
              </a:rPr>
              <a:t>SUM</a:t>
            </a:r>
            <a:r>
              <a:rPr lang="en-US" dirty="0"/>
              <a:t>(</a:t>
            </a:r>
            <a:r>
              <a:rPr lang="en-US" dirty="0">
                <a:solidFill>
                  <a:schemeClr val="accent1"/>
                </a:solidFill>
              </a:rPr>
              <a:t>CASE</a:t>
            </a:r>
            <a:r>
              <a:rPr lang="en-US" dirty="0"/>
              <a:t> </a:t>
            </a:r>
            <a:r>
              <a:rPr lang="en-US" dirty="0">
                <a:solidFill>
                  <a:srgbClr val="FF0000"/>
                </a:solidFill>
              </a:rPr>
              <a:t>WHEN</a:t>
            </a:r>
            <a:r>
              <a:rPr lang="en-US" dirty="0"/>
              <a:t> </a:t>
            </a:r>
            <a:r>
              <a:rPr lang="en-US" dirty="0" err="1"/>
              <a:t>ball_result</a:t>
            </a:r>
            <a:r>
              <a:rPr lang="en-US" dirty="0"/>
              <a:t> = 'boundary' </a:t>
            </a:r>
            <a:r>
              <a:rPr lang="en-US" dirty="0">
                <a:solidFill>
                  <a:schemeClr val="accent1"/>
                </a:solidFill>
              </a:rPr>
              <a:t>THEN</a:t>
            </a:r>
            <a:r>
              <a:rPr lang="en-US" dirty="0"/>
              <a:t> 1 </a:t>
            </a:r>
            <a:r>
              <a:rPr lang="en-US" dirty="0">
                <a:solidFill>
                  <a:schemeClr val="accent1"/>
                </a:solidFill>
              </a:rPr>
              <a:t>ELSE</a:t>
            </a:r>
            <a:r>
              <a:rPr lang="en-US" dirty="0"/>
              <a:t> 0 </a:t>
            </a:r>
            <a:r>
              <a:rPr lang="en-US" dirty="0">
                <a:solidFill>
                  <a:schemeClr val="accent1"/>
                </a:solidFill>
              </a:rPr>
              <a:t>END</a:t>
            </a:r>
            <a:r>
              <a:rPr lang="en-US" dirty="0"/>
              <a:t>) AS </a:t>
            </a:r>
            <a:r>
              <a:rPr lang="en-US" dirty="0" err="1"/>
              <a:t>total_boundaries</a:t>
            </a:r>
            <a:r>
              <a:rPr lang="en-US" dirty="0"/>
              <a:t>,  SUM(</a:t>
            </a:r>
            <a:r>
              <a:rPr lang="en-US" dirty="0">
                <a:solidFill>
                  <a:schemeClr val="accent1"/>
                </a:solidFill>
              </a:rPr>
              <a:t>CASE</a:t>
            </a:r>
            <a:r>
              <a:rPr lang="en-US" dirty="0"/>
              <a:t> WHEN </a:t>
            </a:r>
            <a:r>
              <a:rPr lang="en-US" dirty="0" err="1"/>
              <a:t>ball_result</a:t>
            </a:r>
            <a:r>
              <a:rPr lang="en-US" dirty="0"/>
              <a:t> = 'dot' THEN 1 </a:t>
            </a:r>
            <a:r>
              <a:rPr lang="en-US" dirty="0">
                <a:solidFill>
                  <a:schemeClr val="accent1"/>
                </a:solidFill>
              </a:rPr>
              <a:t>ELSE</a:t>
            </a:r>
            <a:r>
              <a:rPr lang="en-US" dirty="0"/>
              <a:t> 0 </a:t>
            </a:r>
            <a:r>
              <a:rPr lang="en-US" dirty="0">
                <a:solidFill>
                  <a:schemeClr val="accent1"/>
                </a:solidFill>
              </a:rPr>
              <a:t>END</a:t>
            </a:r>
            <a:r>
              <a:rPr lang="en-US" dirty="0"/>
              <a:t>) AS </a:t>
            </a:r>
            <a:r>
              <a:rPr lang="en-US" dirty="0" err="1"/>
              <a:t>total_dot_balls</a:t>
            </a:r>
            <a:r>
              <a:rPr lang="en-US" dirty="0"/>
              <a:t> </a:t>
            </a:r>
            <a:r>
              <a:rPr lang="en-US" dirty="0">
                <a:solidFill>
                  <a:srgbClr val="FF0000"/>
                </a:solidFill>
              </a:rPr>
              <a:t>FROM </a:t>
            </a:r>
            <a:r>
              <a:rPr lang="en-US" dirty="0"/>
              <a:t>deliveries_v02;</a:t>
            </a:r>
            <a:endParaRPr lang="en-IN" dirty="0"/>
          </a:p>
        </p:txBody>
      </p:sp>
      <p:sp>
        <p:nvSpPr>
          <p:cNvPr id="7" name="TextBox 6">
            <a:extLst>
              <a:ext uri="{FF2B5EF4-FFF2-40B4-BE49-F238E27FC236}">
                <a16:creationId xmlns:a16="http://schemas.microsoft.com/office/drawing/2014/main" id="{79CA9C03-1485-A428-1923-1FC252E3B1F9}"/>
              </a:ext>
            </a:extLst>
          </p:cNvPr>
          <p:cNvSpPr txBox="1"/>
          <p:nvPr/>
        </p:nvSpPr>
        <p:spPr>
          <a:xfrm>
            <a:off x="487315" y="609278"/>
            <a:ext cx="6094268" cy="369332"/>
          </a:xfrm>
          <a:prstGeom prst="rect">
            <a:avLst/>
          </a:prstGeom>
          <a:noFill/>
        </p:spPr>
        <p:txBody>
          <a:bodyPr wrap="square">
            <a:spAutoFit/>
          </a:bodyPr>
          <a:lstStyle/>
          <a:p>
            <a:r>
              <a:rPr lang="en-US" b="1" dirty="0">
                <a:highlight>
                  <a:srgbClr val="FFFF00"/>
                </a:highlight>
              </a:rPr>
              <a:t>[table4 represent </a:t>
            </a:r>
            <a:r>
              <a:rPr lang="en-IN" b="1" dirty="0" err="1">
                <a:highlight>
                  <a:srgbClr val="FFFF00"/>
                </a:highlight>
              </a:rPr>
              <a:t>IPL_Ball</a:t>
            </a:r>
            <a:r>
              <a:rPr lang="en-IN" b="1" dirty="0">
                <a:highlight>
                  <a:srgbClr val="FFFF00"/>
                </a:highlight>
              </a:rPr>
              <a:t> Data</a:t>
            </a:r>
            <a:endParaRPr lang="en-IN" dirty="0"/>
          </a:p>
        </p:txBody>
      </p:sp>
      <p:pic>
        <p:nvPicPr>
          <p:cNvPr id="10" name="Picture 6">
            <a:extLst>
              <a:ext uri="{FF2B5EF4-FFF2-40B4-BE49-F238E27FC236}">
                <a16:creationId xmlns:a16="http://schemas.microsoft.com/office/drawing/2014/main" id="{1AA1BAB3-A5E5-ECFD-81E4-E7953E9C82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03917" y="0"/>
            <a:ext cx="99568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C2E2B16F-BB88-E1A2-9AB5-97CAA3BA0D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7669" y="963985"/>
            <a:ext cx="4058216" cy="1686160"/>
          </a:xfrm>
          <a:prstGeom prst="rect">
            <a:avLst/>
          </a:prstGeom>
        </p:spPr>
      </p:pic>
    </p:spTree>
    <p:extLst>
      <p:ext uri="{BB962C8B-B14F-4D97-AF65-F5344CB8AC3E}">
        <p14:creationId xmlns:p14="http://schemas.microsoft.com/office/powerpoint/2010/main" val="18316434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09511C2-53BC-B321-24E2-4A0FD52F67B5}"/>
              </a:ext>
            </a:extLst>
          </p:cNvPr>
          <p:cNvSpPr txBox="1"/>
          <p:nvPr/>
        </p:nvSpPr>
        <p:spPr>
          <a:xfrm>
            <a:off x="613064" y="592997"/>
            <a:ext cx="6094268" cy="923330"/>
          </a:xfrm>
          <a:prstGeom prst="rect">
            <a:avLst/>
          </a:prstGeom>
          <a:noFill/>
        </p:spPr>
        <p:txBody>
          <a:bodyPr wrap="square">
            <a:spAutoFit/>
          </a:bodyPr>
          <a:lstStyle/>
          <a:p>
            <a:r>
              <a:rPr lang="en-US" dirty="0">
                <a:highlight>
                  <a:srgbClr val="FFFF00"/>
                </a:highlight>
              </a:rPr>
              <a:t>Write a query to fetch the total number of boundaries scored by each team from the deliveries_v02 table and order it in descending order of the number of boundaries scored. </a:t>
            </a:r>
            <a:endParaRPr lang="en-IN" dirty="0">
              <a:highlight>
                <a:srgbClr val="FFFF00"/>
              </a:highlight>
            </a:endParaRPr>
          </a:p>
        </p:txBody>
      </p:sp>
      <p:pic>
        <p:nvPicPr>
          <p:cNvPr id="6" name="Picture 6">
            <a:extLst>
              <a:ext uri="{FF2B5EF4-FFF2-40B4-BE49-F238E27FC236}">
                <a16:creationId xmlns:a16="http://schemas.microsoft.com/office/drawing/2014/main" id="{B5EB5BAA-A2C6-94AC-43E9-DCBABD0C35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03917" y="0"/>
            <a:ext cx="99568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68A2C83-B616-2A15-C64A-FBB19EB6E479}"/>
              </a:ext>
            </a:extLst>
          </p:cNvPr>
          <p:cNvSpPr txBox="1"/>
          <p:nvPr/>
        </p:nvSpPr>
        <p:spPr>
          <a:xfrm>
            <a:off x="613064" y="3060853"/>
            <a:ext cx="5673436" cy="923330"/>
          </a:xfrm>
          <a:prstGeom prst="rect">
            <a:avLst/>
          </a:prstGeom>
          <a:noFill/>
        </p:spPr>
        <p:txBody>
          <a:bodyPr wrap="square">
            <a:spAutoFit/>
          </a:bodyPr>
          <a:lstStyle/>
          <a:p>
            <a:r>
              <a:rPr lang="en-US" dirty="0">
                <a:highlight>
                  <a:srgbClr val="FFFF00"/>
                </a:highlight>
                <a:latin typeface="Times New Roman" panose="02020603050405020304" pitchFamily="18" charset="0"/>
                <a:cs typeface="Times New Roman" panose="02020603050405020304" pitchFamily="18" charset="0"/>
              </a:rPr>
              <a:t>Write a query to fetch the total number of dot balls bowled by each team and order it in descending order of the total number of dot balls bowled.</a:t>
            </a:r>
            <a:endParaRPr lang="en-IN" dirty="0">
              <a:highlight>
                <a:srgbClr val="FFFF00"/>
              </a:highlight>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C220D075-46C7-98CA-D99B-31610A6DF3F2}"/>
              </a:ext>
            </a:extLst>
          </p:cNvPr>
          <p:cNvSpPr txBox="1"/>
          <p:nvPr/>
        </p:nvSpPr>
        <p:spPr>
          <a:xfrm>
            <a:off x="685800" y="1727566"/>
            <a:ext cx="5673436" cy="1200329"/>
          </a:xfrm>
          <a:prstGeom prst="rect">
            <a:avLst/>
          </a:prstGeom>
          <a:noFill/>
        </p:spPr>
        <p:txBody>
          <a:bodyPr wrap="square">
            <a:spAutoFit/>
          </a:bodyPr>
          <a:lstStyle/>
          <a:p>
            <a:r>
              <a:rPr lang="en-US" dirty="0">
                <a:solidFill>
                  <a:srgbClr val="FF0000"/>
                </a:solidFill>
              </a:rPr>
              <a:t>SELECT</a:t>
            </a:r>
            <a:r>
              <a:rPr lang="en-US" dirty="0"/>
              <a:t>   </a:t>
            </a:r>
            <a:r>
              <a:rPr lang="en-US" dirty="0" err="1"/>
              <a:t>batting_team</a:t>
            </a:r>
            <a:r>
              <a:rPr lang="en-US" dirty="0"/>
              <a:t>,   </a:t>
            </a:r>
            <a:r>
              <a:rPr lang="en-US" dirty="0">
                <a:solidFill>
                  <a:srgbClr val="FF0000"/>
                </a:solidFill>
              </a:rPr>
              <a:t>SUM(</a:t>
            </a:r>
            <a:r>
              <a:rPr lang="en-US" dirty="0">
                <a:solidFill>
                  <a:schemeClr val="accent1"/>
                </a:solidFill>
              </a:rPr>
              <a:t>CASE </a:t>
            </a:r>
            <a:r>
              <a:rPr lang="en-US" dirty="0"/>
              <a:t>WHEN </a:t>
            </a:r>
            <a:r>
              <a:rPr lang="en-US" dirty="0" err="1"/>
              <a:t>ball_result</a:t>
            </a:r>
            <a:r>
              <a:rPr lang="en-US" dirty="0"/>
              <a:t> = 'boundary' </a:t>
            </a:r>
            <a:r>
              <a:rPr lang="en-US" dirty="0">
                <a:solidFill>
                  <a:schemeClr val="accent1"/>
                </a:solidFill>
              </a:rPr>
              <a:t>THEN</a:t>
            </a:r>
            <a:r>
              <a:rPr lang="en-US" dirty="0"/>
              <a:t> 1 </a:t>
            </a:r>
            <a:r>
              <a:rPr lang="en-US" dirty="0">
                <a:solidFill>
                  <a:schemeClr val="accent1"/>
                </a:solidFill>
              </a:rPr>
              <a:t>ELSE</a:t>
            </a:r>
            <a:r>
              <a:rPr lang="en-US" dirty="0"/>
              <a:t> 0 </a:t>
            </a:r>
            <a:r>
              <a:rPr lang="en-US" dirty="0">
                <a:solidFill>
                  <a:schemeClr val="accent1"/>
                </a:solidFill>
              </a:rPr>
              <a:t>END</a:t>
            </a:r>
            <a:r>
              <a:rPr lang="en-US" dirty="0"/>
              <a:t>) AS </a:t>
            </a:r>
            <a:r>
              <a:rPr lang="en-US" dirty="0" err="1"/>
              <a:t>total_boundaries</a:t>
            </a:r>
            <a:r>
              <a:rPr lang="en-US" dirty="0"/>
              <a:t> </a:t>
            </a:r>
            <a:r>
              <a:rPr lang="en-US" dirty="0">
                <a:solidFill>
                  <a:srgbClr val="FF0000"/>
                </a:solidFill>
              </a:rPr>
              <a:t>FROM</a:t>
            </a:r>
            <a:r>
              <a:rPr lang="en-US" dirty="0"/>
              <a:t> deliveries_v02 </a:t>
            </a:r>
            <a:r>
              <a:rPr lang="en-US" dirty="0">
                <a:solidFill>
                  <a:srgbClr val="FF0000"/>
                </a:solidFill>
              </a:rPr>
              <a:t>GROUP BY </a:t>
            </a:r>
            <a:r>
              <a:rPr lang="en-US" dirty="0" err="1"/>
              <a:t>batting_team</a:t>
            </a:r>
            <a:r>
              <a:rPr lang="en-US" dirty="0"/>
              <a:t> </a:t>
            </a:r>
            <a:r>
              <a:rPr lang="en-US" dirty="0">
                <a:solidFill>
                  <a:srgbClr val="FF0000"/>
                </a:solidFill>
              </a:rPr>
              <a:t>ORDER BY </a:t>
            </a:r>
            <a:r>
              <a:rPr lang="en-US" dirty="0" err="1"/>
              <a:t>total_boundaries</a:t>
            </a:r>
            <a:r>
              <a:rPr lang="en-US" dirty="0"/>
              <a:t> </a:t>
            </a:r>
            <a:r>
              <a:rPr lang="en-US" dirty="0">
                <a:solidFill>
                  <a:schemeClr val="accent1"/>
                </a:solidFill>
              </a:rPr>
              <a:t>DESC;</a:t>
            </a:r>
            <a:endParaRPr lang="en-IN" dirty="0">
              <a:solidFill>
                <a:schemeClr val="accent1"/>
              </a:solidFill>
            </a:endParaRPr>
          </a:p>
        </p:txBody>
      </p:sp>
      <p:sp>
        <p:nvSpPr>
          <p:cNvPr id="18" name="TextBox 17">
            <a:extLst>
              <a:ext uri="{FF2B5EF4-FFF2-40B4-BE49-F238E27FC236}">
                <a16:creationId xmlns:a16="http://schemas.microsoft.com/office/drawing/2014/main" id="{F9802E69-2A91-50D8-9F27-C2461910451F}"/>
              </a:ext>
            </a:extLst>
          </p:cNvPr>
          <p:cNvSpPr txBox="1"/>
          <p:nvPr/>
        </p:nvSpPr>
        <p:spPr>
          <a:xfrm>
            <a:off x="581892" y="183040"/>
            <a:ext cx="6156612" cy="369332"/>
          </a:xfrm>
          <a:prstGeom prst="rect">
            <a:avLst/>
          </a:prstGeom>
          <a:noFill/>
        </p:spPr>
        <p:txBody>
          <a:bodyPr wrap="square">
            <a:spAutoFit/>
          </a:bodyPr>
          <a:lstStyle/>
          <a:p>
            <a:r>
              <a:rPr lang="en-US" b="1" dirty="0">
                <a:highlight>
                  <a:srgbClr val="FFFF00"/>
                </a:highlight>
              </a:rPr>
              <a:t>[table4 represent </a:t>
            </a:r>
            <a:r>
              <a:rPr lang="en-IN" b="1" dirty="0" err="1">
                <a:highlight>
                  <a:srgbClr val="FFFF00"/>
                </a:highlight>
              </a:rPr>
              <a:t>IPL_Ball</a:t>
            </a:r>
            <a:r>
              <a:rPr lang="en-IN" b="1" dirty="0">
                <a:highlight>
                  <a:srgbClr val="FFFF00"/>
                </a:highlight>
              </a:rPr>
              <a:t> Data</a:t>
            </a:r>
            <a:endParaRPr lang="en-IN" dirty="0"/>
          </a:p>
        </p:txBody>
      </p:sp>
      <p:pic>
        <p:nvPicPr>
          <p:cNvPr id="20" name="Picture 19">
            <a:extLst>
              <a:ext uri="{FF2B5EF4-FFF2-40B4-BE49-F238E27FC236}">
                <a16:creationId xmlns:a16="http://schemas.microsoft.com/office/drawing/2014/main" id="{F9508A45-295D-855D-F7D5-1FA5D106EA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7218" y="28200"/>
            <a:ext cx="5354782" cy="3032654"/>
          </a:xfrm>
          <a:prstGeom prst="rect">
            <a:avLst/>
          </a:prstGeom>
        </p:spPr>
      </p:pic>
      <p:sp>
        <p:nvSpPr>
          <p:cNvPr id="22" name="TextBox 21">
            <a:extLst>
              <a:ext uri="{FF2B5EF4-FFF2-40B4-BE49-F238E27FC236}">
                <a16:creationId xmlns:a16="http://schemas.microsoft.com/office/drawing/2014/main" id="{F8D21F85-2E7F-C24E-0DB8-906124A8F58A}"/>
              </a:ext>
            </a:extLst>
          </p:cNvPr>
          <p:cNvSpPr txBox="1"/>
          <p:nvPr/>
        </p:nvSpPr>
        <p:spPr>
          <a:xfrm>
            <a:off x="578204" y="4328380"/>
            <a:ext cx="5781032" cy="1200329"/>
          </a:xfrm>
          <a:prstGeom prst="rect">
            <a:avLst/>
          </a:prstGeom>
          <a:noFill/>
        </p:spPr>
        <p:txBody>
          <a:bodyPr wrap="square">
            <a:spAutoFit/>
          </a:bodyPr>
          <a:lstStyle/>
          <a:p>
            <a:r>
              <a:rPr lang="en-IN" dirty="0">
                <a:solidFill>
                  <a:srgbClr val="FF0000"/>
                </a:solidFill>
              </a:rPr>
              <a:t>SELECT</a:t>
            </a:r>
            <a:r>
              <a:rPr lang="en-IN" dirty="0"/>
              <a:t>   </a:t>
            </a:r>
            <a:r>
              <a:rPr lang="en-IN" dirty="0" err="1"/>
              <a:t>bowling_team</a:t>
            </a:r>
            <a:r>
              <a:rPr lang="en-IN" dirty="0"/>
              <a:t>,   </a:t>
            </a:r>
            <a:r>
              <a:rPr lang="en-IN" dirty="0">
                <a:solidFill>
                  <a:srgbClr val="FF0000"/>
                </a:solidFill>
              </a:rPr>
              <a:t>SUM(</a:t>
            </a:r>
            <a:r>
              <a:rPr lang="en-IN" dirty="0">
                <a:solidFill>
                  <a:schemeClr val="accent1"/>
                </a:solidFill>
              </a:rPr>
              <a:t>CASE WHEN</a:t>
            </a:r>
            <a:r>
              <a:rPr lang="en-IN" dirty="0"/>
              <a:t> </a:t>
            </a:r>
            <a:r>
              <a:rPr lang="en-IN" dirty="0" err="1"/>
              <a:t>ball_result</a:t>
            </a:r>
            <a:r>
              <a:rPr lang="en-IN" dirty="0"/>
              <a:t> = 'dot' </a:t>
            </a:r>
            <a:r>
              <a:rPr lang="en-IN" dirty="0">
                <a:solidFill>
                  <a:schemeClr val="accent1"/>
                </a:solidFill>
              </a:rPr>
              <a:t>THEN </a:t>
            </a:r>
            <a:r>
              <a:rPr lang="en-IN" dirty="0"/>
              <a:t>1 </a:t>
            </a:r>
            <a:r>
              <a:rPr lang="en-IN" dirty="0">
                <a:solidFill>
                  <a:schemeClr val="accent1"/>
                </a:solidFill>
              </a:rPr>
              <a:t>ELSE</a:t>
            </a:r>
            <a:r>
              <a:rPr lang="en-IN" dirty="0"/>
              <a:t> 0 </a:t>
            </a:r>
            <a:r>
              <a:rPr lang="en-IN" dirty="0">
                <a:solidFill>
                  <a:schemeClr val="accent1"/>
                </a:solidFill>
              </a:rPr>
              <a:t>END</a:t>
            </a:r>
            <a:r>
              <a:rPr lang="en-IN" dirty="0"/>
              <a:t>) AS </a:t>
            </a:r>
            <a:r>
              <a:rPr lang="en-IN" dirty="0" err="1"/>
              <a:t>total_dot_balls</a:t>
            </a:r>
            <a:r>
              <a:rPr lang="en-IN" dirty="0"/>
              <a:t> </a:t>
            </a:r>
            <a:r>
              <a:rPr lang="en-IN" dirty="0">
                <a:solidFill>
                  <a:srgbClr val="FF0000"/>
                </a:solidFill>
              </a:rPr>
              <a:t>FROM</a:t>
            </a:r>
            <a:r>
              <a:rPr lang="en-IN" dirty="0"/>
              <a:t> deliveries_v02 </a:t>
            </a:r>
            <a:r>
              <a:rPr lang="en-IN" dirty="0">
                <a:solidFill>
                  <a:srgbClr val="FF0000"/>
                </a:solidFill>
              </a:rPr>
              <a:t>GROUP BY </a:t>
            </a:r>
            <a:r>
              <a:rPr lang="en-IN" dirty="0" err="1"/>
              <a:t>bowling_team</a:t>
            </a:r>
            <a:r>
              <a:rPr lang="en-IN" dirty="0"/>
              <a:t> </a:t>
            </a:r>
            <a:r>
              <a:rPr lang="en-IN" dirty="0">
                <a:solidFill>
                  <a:srgbClr val="FF0000"/>
                </a:solidFill>
              </a:rPr>
              <a:t>ORDER BY </a:t>
            </a:r>
            <a:r>
              <a:rPr lang="en-IN" dirty="0" err="1"/>
              <a:t>total_dot_balls</a:t>
            </a:r>
            <a:r>
              <a:rPr lang="en-IN" dirty="0"/>
              <a:t> </a:t>
            </a:r>
            <a:r>
              <a:rPr lang="en-IN" dirty="0">
                <a:solidFill>
                  <a:schemeClr val="accent1"/>
                </a:solidFill>
              </a:rPr>
              <a:t>DESC</a:t>
            </a:r>
            <a:r>
              <a:rPr lang="en-IN" dirty="0"/>
              <a:t>;</a:t>
            </a:r>
          </a:p>
        </p:txBody>
      </p:sp>
      <p:pic>
        <p:nvPicPr>
          <p:cNvPr id="24" name="Picture 23">
            <a:extLst>
              <a:ext uri="{FF2B5EF4-FFF2-40B4-BE49-F238E27FC236}">
                <a16:creationId xmlns:a16="http://schemas.microsoft.com/office/drawing/2014/main" id="{BA85F51A-A278-4AA7-5370-BA22903C35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5655" y="3083951"/>
            <a:ext cx="5462379" cy="3750952"/>
          </a:xfrm>
          <a:prstGeom prst="rect">
            <a:avLst/>
          </a:prstGeom>
        </p:spPr>
      </p:pic>
    </p:spTree>
    <p:extLst>
      <p:ext uri="{BB962C8B-B14F-4D97-AF65-F5344CB8AC3E}">
        <p14:creationId xmlns:p14="http://schemas.microsoft.com/office/powerpoint/2010/main" val="42752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80F6B16-876A-1881-3ED4-15493A503B5D}"/>
              </a:ext>
            </a:extLst>
          </p:cNvPr>
          <p:cNvSpPr txBox="1"/>
          <p:nvPr/>
        </p:nvSpPr>
        <p:spPr>
          <a:xfrm>
            <a:off x="762000" y="4724662"/>
            <a:ext cx="5451764" cy="1200329"/>
          </a:xfrm>
          <a:prstGeom prst="rect">
            <a:avLst/>
          </a:prstGeom>
          <a:noFill/>
        </p:spPr>
        <p:txBody>
          <a:bodyPr wrap="square">
            <a:spAutoFit/>
          </a:bodyPr>
          <a:lstStyle/>
          <a:p>
            <a:r>
              <a:rPr lang="en-US" dirty="0">
                <a:solidFill>
                  <a:srgbClr val="FF0000"/>
                </a:solidFill>
              </a:rPr>
              <a:t>SELECT</a:t>
            </a:r>
            <a:r>
              <a:rPr lang="en-US" dirty="0"/>
              <a:t> bowler, </a:t>
            </a:r>
            <a:r>
              <a:rPr lang="en-US" dirty="0">
                <a:solidFill>
                  <a:srgbClr val="00B0F0"/>
                </a:solidFill>
              </a:rPr>
              <a:t>SUM(</a:t>
            </a:r>
            <a:r>
              <a:rPr lang="en-US" dirty="0" err="1"/>
              <a:t>extra_run</a:t>
            </a:r>
            <a:r>
              <a:rPr lang="en-US" dirty="0">
                <a:solidFill>
                  <a:srgbClr val="00B0F0"/>
                </a:solidFill>
              </a:rPr>
              <a:t>) AS </a:t>
            </a:r>
            <a:r>
              <a:rPr lang="en-US" dirty="0" err="1"/>
              <a:t>total_extra_run</a:t>
            </a:r>
            <a:r>
              <a:rPr lang="en-US" dirty="0"/>
              <a:t> </a:t>
            </a:r>
            <a:r>
              <a:rPr lang="en-US" dirty="0">
                <a:solidFill>
                  <a:srgbClr val="FF0000"/>
                </a:solidFill>
              </a:rPr>
              <a:t>FROM</a:t>
            </a:r>
            <a:r>
              <a:rPr lang="en-US" dirty="0"/>
              <a:t> table4 </a:t>
            </a:r>
            <a:r>
              <a:rPr lang="en-US" dirty="0">
                <a:solidFill>
                  <a:srgbClr val="FF0000"/>
                </a:solidFill>
              </a:rPr>
              <a:t>GROUP BY </a:t>
            </a:r>
            <a:r>
              <a:rPr lang="en-US" dirty="0"/>
              <a:t>bowler </a:t>
            </a:r>
            <a:r>
              <a:rPr lang="en-US" dirty="0">
                <a:solidFill>
                  <a:srgbClr val="FF0000"/>
                </a:solidFill>
              </a:rPr>
              <a:t>ORDER BY </a:t>
            </a:r>
            <a:r>
              <a:rPr lang="en-US" dirty="0" err="1"/>
              <a:t>total_extra_run</a:t>
            </a:r>
            <a:r>
              <a:rPr lang="en-US" dirty="0"/>
              <a:t> </a:t>
            </a:r>
            <a:r>
              <a:rPr lang="en-US" dirty="0">
                <a:solidFill>
                  <a:srgbClr val="00B0F0"/>
                </a:solidFill>
              </a:rPr>
              <a:t>DESC</a:t>
            </a:r>
          </a:p>
          <a:p>
            <a:r>
              <a:rPr lang="en-US" dirty="0">
                <a:solidFill>
                  <a:srgbClr val="FF0000"/>
                </a:solidFill>
              </a:rPr>
              <a:t>LIMIT</a:t>
            </a:r>
            <a:r>
              <a:rPr lang="en-US" dirty="0"/>
              <a:t> 5;</a:t>
            </a:r>
            <a:endParaRPr lang="en-IN" dirty="0"/>
          </a:p>
        </p:txBody>
      </p:sp>
      <p:sp>
        <p:nvSpPr>
          <p:cNvPr id="9" name="TextBox 8">
            <a:extLst>
              <a:ext uri="{FF2B5EF4-FFF2-40B4-BE49-F238E27FC236}">
                <a16:creationId xmlns:a16="http://schemas.microsoft.com/office/drawing/2014/main" id="{8D346229-4E17-0FC0-555B-E3BBB577AB8F}"/>
              </a:ext>
            </a:extLst>
          </p:cNvPr>
          <p:cNvSpPr txBox="1"/>
          <p:nvPr/>
        </p:nvSpPr>
        <p:spPr>
          <a:xfrm>
            <a:off x="3810000" y="7225516"/>
            <a:ext cx="6096000" cy="923330"/>
          </a:xfrm>
          <a:prstGeom prst="rect">
            <a:avLst/>
          </a:prstGeom>
          <a:noFill/>
        </p:spPr>
        <p:txBody>
          <a:bodyPr wrap="square">
            <a:spAutoFit/>
          </a:bodyPr>
          <a:lstStyle/>
          <a:p>
            <a:r>
              <a:rPr lang="en-IN" dirty="0"/>
              <a:t>SELECT venue, SUM(</a:t>
            </a:r>
            <a:r>
              <a:rPr lang="en-IN" dirty="0" err="1"/>
              <a:t>total_run</a:t>
            </a:r>
            <a:r>
              <a:rPr lang="en-IN" dirty="0"/>
              <a:t>) AS </a:t>
            </a:r>
            <a:r>
              <a:rPr lang="en-IN" dirty="0" err="1"/>
              <a:t>total_runs_scoredFROM</a:t>
            </a:r>
            <a:r>
              <a:rPr lang="en-IN" dirty="0"/>
              <a:t> deliveries_v03GROUP BY </a:t>
            </a:r>
            <a:r>
              <a:rPr lang="en-IN" dirty="0" err="1"/>
              <a:t>venueORDER</a:t>
            </a:r>
            <a:r>
              <a:rPr lang="en-IN" dirty="0"/>
              <a:t> BY </a:t>
            </a:r>
            <a:r>
              <a:rPr lang="en-IN" dirty="0" err="1"/>
              <a:t>total_runs_scored</a:t>
            </a:r>
            <a:r>
              <a:rPr lang="en-IN" dirty="0"/>
              <a:t> DESC;</a:t>
            </a:r>
          </a:p>
        </p:txBody>
      </p:sp>
      <p:sp>
        <p:nvSpPr>
          <p:cNvPr id="4" name="TextBox 3">
            <a:extLst>
              <a:ext uri="{FF2B5EF4-FFF2-40B4-BE49-F238E27FC236}">
                <a16:creationId xmlns:a16="http://schemas.microsoft.com/office/drawing/2014/main" id="{5719632C-C9E1-7E18-36B5-626C7A72DD5B}"/>
              </a:ext>
            </a:extLst>
          </p:cNvPr>
          <p:cNvSpPr txBox="1"/>
          <p:nvPr/>
        </p:nvSpPr>
        <p:spPr>
          <a:xfrm>
            <a:off x="765464" y="920645"/>
            <a:ext cx="6097772" cy="646331"/>
          </a:xfrm>
          <a:prstGeom prst="rect">
            <a:avLst/>
          </a:prstGeom>
          <a:noFill/>
        </p:spPr>
        <p:txBody>
          <a:bodyPr wrap="square">
            <a:spAutoFit/>
          </a:bodyPr>
          <a:lstStyle/>
          <a:p>
            <a:r>
              <a:rPr lang="en-US" dirty="0">
                <a:highlight>
                  <a:srgbClr val="FFFF00"/>
                </a:highlight>
                <a:latin typeface="Times New Roman" panose="02020603050405020304" pitchFamily="18" charset="0"/>
                <a:cs typeface="Times New Roman" panose="02020603050405020304" pitchFamily="18" charset="0"/>
              </a:rPr>
              <a:t>Write a query to fetch the total number of dismissals by dismissal kinds where dismissal kind is not NA</a:t>
            </a:r>
            <a:endParaRPr lang="en-IN" dirty="0">
              <a:highlight>
                <a:srgbClr val="FFFF00"/>
              </a:highlight>
              <a:latin typeface="Times New Roman" panose="02020603050405020304" pitchFamily="18" charset="0"/>
              <a:cs typeface="Times New Roman" panose="02020603050405020304" pitchFamily="18" charset="0"/>
            </a:endParaRPr>
          </a:p>
        </p:txBody>
      </p:sp>
      <p:pic>
        <p:nvPicPr>
          <p:cNvPr id="10" name="Picture 6">
            <a:extLst>
              <a:ext uri="{FF2B5EF4-FFF2-40B4-BE49-F238E27FC236}">
                <a16:creationId xmlns:a16="http://schemas.microsoft.com/office/drawing/2014/main" id="{D476E25B-4337-497E-E900-1F48CB7DD7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96320" y="88185"/>
            <a:ext cx="995680" cy="685800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0B2A31B-4529-EED3-0941-EF1DDB22BBF4}"/>
              </a:ext>
            </a:extLst>
          </p:cNvPr>
          <p:cNvSpPr txBox="1"/>
          <p:nvPr/>
        </p:nvSpPr>
        <p:spPr>
          <a:xfrm>
            <a:off x="762000" y="3705799"/>
            <a:ext cx="5773882" cy="646331"/>
          </a:xfrm>
          <a:prstGeom prst="rect">
            <a:avLst/>
          </a:prstGeom>
          <a:noFill/>
        </p:spPr>
        <p:txBody>
          <a:bodyPr wrap="square">
            <a:spAutoFit/>
          </a:bodyPr>
          <a:lstStyle/>
          <a:p>
            <a:r>
              <a:rPr lang="en-US" dirty="0">
                <a:highlight>
                  <a:srgbClr val="FFFF00"/>
                </a:highlight>
                <a:latin typeface="Times New Roman" panose="02020603050405020304" pitchFamily="18" charset="0"/>
                <a:cs typeface="Times New Roman" panose="02020603050405020304" pitchFamily="18" charset="0"/>
              </a:rPr>
              <a:t>Write a query to get the top 5 bowlers who conceded maximum extra runs from the deliveries table</a:t>
            </a:r>
            <a:endParaRPr lang="en-IN" dirty="0">
              <a:highlight>
                <a:srgbClr val="FFFF00"/>
              </a:highlight>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BFD829A4-3357-B3FD-577A-D00B9EC7E4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2510" y="3866733"/>
            <a:ext cx="5417673" cy="2991267"/>
          </a:xfrm>
          <a:prstGeom prst="rect">
            <a:avLst/>
          </a:prstGeom>
        </p:spPr>
      </p:pic>
      <p:sp>
        <p:nvSpPr>
          <p:cNvPr id="16" name="TextBox 15">
            <a:extLst>
              <a:ext uri="{FF2B5EF4-FFF2-40B4-BE49-F238E27FC236}">
                <a16:creationId xmlns:a16="http://schemas.microsoft.com/office/drawing/2014/main" id="{80457A08-F78E-75BD-D4A6-DFAD40624270}"/>
              </a:ext>
            </a:extLst>
          </p:cNvPr>
          <p:cNvSpPr txBox="1"/>
          <p:nvPr/>
        </p:nvSpPr>
        <p:spPr>
          <a:xfrm>
            <a:off x="762000" y="410482"/>
            <a:ext cx="6094268" cy="369332"/>
          </a:xfrm>
          <a:prstGeom prst="rect">
            <a:avLst/>
          </a:prstGeom>
          <a:noFill/>
        </p:spPr>
        <p:txBody>
          <a:bodyPr wrap="square">
            <a:spAutoFit/>
          </a:bodyPr>
          <a:lstStyle/>
          <a:p>
            <a:r>
              <a:rPr lang="en-US" b="1" dirty="0">
                <a:highlight>
                  <a:srgbClr val="FFFF00"/>
                </a:highlight>
              </a:rPr>
              <a:t>[table4 represent </a:t>
            </a:r>
            <a:r>
              <a:rPr lang="en-IN" b="1" dirty="0" err="1">
                <a:highlight>
                  <a:srgbClr val="FFFF00"/>
                </a:highlight>
              </a:rPr>
              <a:t>IPL_Ball</a:t>
            </a:r>
            <a:r>
              <a:rPr lang="en-IN" b="1" dirty="0">
                <a:highlight>
                  <a:srgbClr val="FFFF00"/>
                </a:highlight>
              </a:rPr>
              <a:t> Data</a:t>
            </a:r>
            <a:endParaRPr lang="en-IN" dirty="0"/>
          </a:p>
        </p:txBody>
      </p:sp>
      <p:sp>
        <p:nvSpPr>
          <p:cNvPr id="20" name="TextBox 19">
            <a:extLst>
              <a:ext uri="{FF2B5EF4-FFF2-40B4-BE49-F238E27FC236}">
                <a16:creationId xmlns:a16="http://schemas.microsoft.com/office/drawing/2014/main" id="{408E77A1-1A5C-32C0-55BD-EA6D490F3B2C}"/>
              </a:ext>
            </a:extLst>
          </p:cNvPr>
          <p:cNvSpPr txBox="1"/>
          <p:nvPr/>
        </p:nvSpPr>
        <p:spPr>
          <a:xfrm>
            <a:off x="761873" y="1807441"/>
            <a:ext cx="5334127" cy="1200329"/>
          </a:xfrm>
          <a:prstGeom prst="rect">
            <a:avLst/>
          </a:prstGeom>
          <a:noFill/>
        </p:spPr>
        <p:txBody>
          <a:bodyPr wrap="square">
            <a:spAutoFit/>
          </a:bodyPr>
          <a:lstStyle/>
          <a:p>
            <a:r>
              <a:rPr lang="en-IN" dirty="0">
                <a:solidFill>
                  <a:srgbClr val="FF0000"/>
                </a:solidFill>
              </a:rPr>
              <a:t>SELECT</a:t>
            </a:r>
            <a:r>
              <a:rPr lang="en-IN" dirty="0"/>
              <a:t>   </a:t>
            </a:r>
            <a:r>
              <a:rPr lang="en-IN" dirty="0" err="1"/>
              <a:t>dismissal_kind</a:t>
            </a:r>
            <a:r>
              <a:rPr lang="en-IN" dirty="0"/>
              <a:t>,   </a:t>
            </a:r>
            <a:r>
              <a:rPr lang="en-IN" dirty="0">
                <a:solidFill>
                  <a:schemeClr val="accent1"/>
                </a:solidFill>
              </a:rPr>
              <a:t>COUNT</a:t>
            </a:r>
            <a:r>
              <a:rPr lang="en-IN" dirty="0"/>
              <a:t>(*) </a:t>
            </a:r>
            <a:r>
              <a:rPr lang="en-IN" dirty="0">
                <a:solidFill>
                  <a:schemeClr val="accent1"/>
                </a:solidFill>
              </a:rPr>
              <a:t>AS</a:t>
            </a:r>
            <a:r>
              <a:rPr lang="en-IN" dirty="0"/>
              <a:t> </a:t>
            </a:r>
            <a:r>
              <a:rPr lang="en-IN" dirty="0" err="1"/>
              <a:t>total_dismissals</a:t>
            </a:r>
            <a:r>
              <a:rPr lang="en-IN" dirty="0"/>
              <a:t> </a:t>
            </a:r>
            <a:r>
              <a:rPr lang="en-IN" dirty="0">
                <a:solidFill>
                  <a:srgbClr val="FF0000"/>
                </a:solidFill>
              </a:rPr>
              <a:t>FROM</a:t>
            </a:r>
            <a:r>
              <a:rPr lang="en-IN" dirty="0"/>
              <a:t> deliveries_v02 </a:t>
            </a:r>
            <a:r>
              <a:rPr lang="en-IN" dirty="0">
                <a:solidFill>
                  <a:schemeClr val="accent1"/>
                </a:solidFill>
              </a:rPr>
              <a:t>WHERE</a:t>
            </a:r>
            <a:r>
              <a:rPr lang="en-IN" dirty="0"/>
              <a:t> </a:t>
            </a:r>
            <a:r>
              <a:rPr lang="en-IN" dirty="0" err="1"/>
              <a:t>dismissal_kind</a:t>
            </a:r>
            <a:r>
              <a:rPr lang="en-IN" dirty="0"/>
              <a:t> != 'NA'</a:t>
            </a:r>
            <a:r>
              <a:rPr lang="en-IN" dirty="0">
                <a:solidFill>
                  <a:srgbClr val="FF0000"/>
                </a:solidFill>
              </a:rPr>
              <a:t>GROUP BY </a:t>
            </a:r>
            <a:r>
              <a:rPr lang="en-IN" dirty="0" err="1"/>
              <a:t>dismissal_kind</a:t>
            </a:r>
            <a:r>
              <a:rPr lang="en-IN" dirty="0"/>
              <a:t> </a:t>
            </a:r>
            <a:r>
              <a:rPr lang="en-IN" dirty="0">
                <a:solidFill>
                  <a:srgbClr val="FF0000"/>
                </a:solidFill>
              </a:rPr>
              <a:t>ORDER BY </a:t>
            </a:r>
            <a:r>
              <a:rPr lang="en-IN" dirty="0" err="1"/>
              <a:t>total_dismissals</a:t>
            </a:r>
            <a:r>
              <a:rPr lang="en-IN" dirty="0"/>
              <a:t> </a:t>
            </a:r>
            <a:r>
              <a:rPr lang="en-IN" dirty="0">
                <a:solidFill>
                  <a:schemeClr val="accent1"/>
                </a:solidFill>
              </a:rPr>
              <a:t>DESC</a:t>
            </a:r>
            <a:r>
              <a:rPr lang="en-IN" dirty="0"/>
              <a:t>;</a:t>
            </a:r>
          </a:p>
        </p:txBody>
      </p:sp>
      <p:pic>
        <p:nvPicPr>
          <p:cNvPr id="22" name="Picture 21">
            <a:extLst>
              <a:ext uri="{FF2B5EF4-FFF2-40B4-BE49-F238E27FC236}">
                <a16:creationId xmlns:a16="http://schemas.microsoft.com/office/drawing/2014/main" id="{DD05F313-FFA8-4830-FC9C-1DC6E660FA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1883" y="108390"/>
            <a:ext cx="5440117" cy="3801005"/>
          </a:xfrm>
          <a:prstGeom prst="rect">
            <a:avLst/>
          </a:prstGeom>
        </p:spPr>
      </p:pic>
    </p:spTree>
    <p:extLst>
      <p:ext uri="{BB962C8B-B14F-4D97-AF65-F5344CB8AC3E}">
        <p14:creationId xmlns:p14="http://schemas.microsoft.com/office/powerpoint/2010/main" val="13072310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FF85AF4-C01B-D92D-4224-5F5651AD27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96320" y="88185"/>
            <a:ext cx="99568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8CB55B3-90CB-A66C-0166-D00678EC3137}"/>
              </a:ext>
            </a:extLst>
          </p:cNvPr>
          <p:cNvSpPr txBox="1"/>
          <p:nvPr/>
        </p:nvSpPr>
        <p:spPr>
          <a:xfrm>
            <a:off x="459798" y="179015"/>
            <a:ext cx="6094268" cy="923330"/>
          </a:xfrm>
          <a:prstGeom prst="rect">
            <a:avLst/>
          </a:prstGeom>
          <a:noFill/>
        </p:spPr>
        <p:txBody>
          <a:bodyPr wrap="square">
            <a:spAutoFit/>
          </a:bodyPr>
          <a:lstStyle/>
          <a:p>
            <a:r>
              <a:rPr lang="en-US" b="1" dirty="0">
                <a:highlight>
                  <a:srgbClr val="FFFF00"/>
                </a:highlight>
              </a:rPr>
              <a:t>[table4 represent </a:t>
            </a:r>
            <a:r>
              <a:rPr lang="en-IN" b="1" dirty="0" err="1">
                <a:highlight>
                  <a:srgbClr val="FFFF00"/>
                </a:highlight>
              </a:rPr>
              <a:t>IPL_Ball</a:t>
            </a:r>
            <a:r>
              <a:rPr lang="en-IN" b="1" dirty="0">
                <a:highlight>
                  <a:srgbClr val="FFFF00"/>
                </a:highlight>
              </a:rPr>
              <a:t> Data</a:t>
            </a:r>
          </a:p>
          <a:p>
            <a:r>
              <a:rPr lang="en-IN" b="1" dirty="0">
                <a:highlight>
                  <a:srgbClr val="FFFF00"/>
                </a:highlight>
              </a:rPr>
              <a:t>[table5 represent </a:t>
            </a:r>
            <a:r>
              <a:rPr lang="en-IN" b="1" dirty="0" err="1">
                <a:highlight>
                  <a:srgbClr val="FFFF00"/>
                </a:highlight>
              </a:rPr>
              <a:t>ipl_matches</a:t>
            </a:r>
            <a:r>
              <a:rPr lang="en-IN" b="1" dirty="0">
                <a:highlight>
                  <a:srgbClr val="FFFF00"/>
                </a:highlight>
              </a:rPr>
              <a:t> data]</a:t>
            </a:r>
            <a:endParaRPr lang="en-IN" b="1" dirty="0"/>
          </a:p>
          <a:p>
            <a:endParaRPr lang="en-IN" dirty="0"/>
          </a:p>
        </p:txBody>
      </p:sp>
      <p:sp>
        <p:nvSpPr>
          <p:cNvPr id="6" name="TextBox 5">
            <a:extLst>
              <a:ext uri="{FF2B5EF4-FFF2-40B4-BE49-F238E27FC236}">
                <a16:creationId xmlns:a16="http://schemas.microsoft.com/office/drawing/2014/main" id="{2EDF3428-E424-7165-D0FA-6C2D3323052C}"/>
              </a:ext>
            </a:extLst>
          </p:cNvPr>
          <p:cNvSpPr txBox="1"/>
          <p:nvPr/>
        </p:nvSpPr>
        <p:spPr>
          <a:xfrm>
            <a:off x="459798" y="1041599"/>
            <a:ext cx="5636202" cy="1200329"/>
          </a:xfrm>
          <a:prstGeom prst="rect">
            <a:avLst/>
          </a:prstGeom>
          <a:noFill/>
        </p:spPr>
        <p:txBody>
          <a:bodyPr wrap="square">
            <a:spAutoFit/>
          </a:bodyPr>
          <a:lstStyle/>
          <a:p>
            <a:r>
              <a:rPr lang="en-US" dirty="0">
                <a:highlight>
                  <a:srgbClr val="FFFF00"/>
                </a:highlight>
                <a:latin typeface="Times New Roman" panose="02020603050405020304" pitchFamily="18" charset="0"/>
                <a:cs typeface="Times New Roman" panose="02020603050405020304" pitchFamily="18" charset="0"/>
              </a:rPr>
              <a:t>Write a query to create a table named deliveries_v03 with all the columns of deliveries_v02 table and two additional column (named venue and </a:t>
            </a:r>
            <a:r>
              <a:rPr lang="en-US" dirty="0" err="1">
                <a:highlight>
                  <a:srgbClr val="FFFF00"/>
                </a:highlight>
                <a:latin typeface="Times New Roman" panose="02020603050405020304" pitchFamily="18" charset="0"/>
                <a:cs typeface="Times New Roman" panose="02020603050405020304" pitchFamily="18" charset="0"/>
              </a:rPr>
              <a:t>match_date</a:t>
            </a:r>
            <a:r>
              <a:rPr lang="en-US" dirty="0">
                <a:highlight>
                  <a:srgbClr val="FFFF00"/>
                </a:highlight>
                <a:latin typeface="Times New Roman" panose="02020603050405020304" pitchFamily="18" charset="0"/>
                <a:cs typeface="Times New Roman" panose="02020603050405020304" pitchFamily="18" charset="0"/>
              </a:rPr>
              <a:t>) of venue and date from table matches </a:t>
            </a:r>
            <a:endParaRPr lang="en-IN" dirty="0">
              <a:highlight>
                <a:srgbClr val="FFFF00"/>
              </a:highlight>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1A664538-9775-0477-9F53-6F3AF116D423}"/>
              </a:ext>
            </a:extLst>
          </p:cNvPr>
          <p:cNvSpPr txBox="1"/>
          <p:nvPr/>
        </p:nvSpPr>
        <p:spPr>
          <a:xfrm>
            <a:off x="459798" y="2412014"/>
            <a:ext cx="6094268" cy="1200329"/>
          </a:xfrm>
          <a:prstGeom prst="rect">
            <a:avLst/>
          </a:prstGeom>
          <a:noFill/>
        </p:spPr>
        <p:txBody>
          <a:bodyPr wrap="square">
            <a:spAutoFit/>
          </a:bodyPr>
          <a:lstStyle/>
          <a:p>
            <a:r>
              <a:rPr lang="en-IN" dirty="0">
                <a:solidFill>
                  <a:srgbClr val="FF0000"/>
                </a:solidFill>
              </a:rPr>
              <a:t>CREATE</a:t>
            </a:r>
            <a:r>
              <a:rPr lang="en-IN" dirty="0"/>
              <a:t> </a:t>
            </a:r>
            <a:r>
              <a:rPr lang="en-IN" dirty="0">
                <a:solidFill>
                  <a:srgbClr val="FF0000"/>
                </a:solidFill>
              </a:rPr>
              <a:t>TABLE</a:t>
            </a:r>
            <a:r>
              <a:rPr lang="en-IN" dirty="0"/>
              <a:t> </a:t>
            </a:r>
            <a:r>
              <a:rPr lang="en-IN" dirty="0">
                <a:solidFill>
                  <a:schemeClr val="accent1"/>
                </a:solidFill>
              </a:rPr>
              <a:t>deliveries_v03 </a:t>
            </a:r>
            <a:r>
              <a:rPr lang="en-IN" dirty="0"/>
              <a:t>AS </a:t>
            </a:r>
            <a:r>
              <a:rPr lang="en-IN" dirty="0">
                <a:solidFill>
                  <a:srgbClr val="FF0000"/>
                </a:solidFill>
              </a:rPr>
              <a:t>SELECT</a:t>
            </a:r>
          </a:p>
          <a:p>
            <a:r>
              <a:rPr lang="en-IN" dirty="0"/>
              <a:t> d.*, </a:t>
            </a:r>
            <a:r>
              <a:rPr lang="en-IN" dirty="0" err="1"/>
              <a:t>m.venue</a:t>
            </a:r>
            <a:r>
              <a:rPr lang="en-IN" dirty="0"/>
              <a:t>, </a:t>
            </a:r>
            <a:r>
              <a:rPr lang="en-IN" dirty="0" err="1"/>
              <a:t>m.date</a:t>
            </a:r>
            <a:r>
              <a:rPr lang="en-IN" dirty="0">
                <a:solidFill>
                  <a:srgbClr val="FF0000"/>
                </a:solidFill>
              </a:rPr>
              <a:t> AS </a:t>
            </a:r>
          </a:p>
          <a:p>
            <a:r>
              <a:rPr lang="en-IN" dirty="0" err="1"/>
              <a:t>match_date</a:t>
            </a:r>
            <a:r>
              <a:rPr lang="en-IN" dirty="0"/>
              <a:t> </a:t>
            </a:r>
            <a:r>
              <a:rPr lang="en-IN" dirty="0">
                <a:solidFill>
                  <a:srgbClr val="FF0000"/>
                </a:solidFill>
              </a:rPr>
              <a:t>FROM</a:t>
            </a:r>
            <a:r>
              <a:rPr lang="en-IN" dirty="0"/>
              <a:t> table4 d </a:t>
            </a:r>
          </a:p>
          <a:p>
            <a:r>
              <a:rPr lang="en-IN" dirty="0">
                <a:solidFill>
                  <a:srgbClr val="FF0000"/>
                </a:solidFill>
              </a:rPr>
              <a:t>JOIN </a:t>
            </a:r>
            <a:r>
              <a:rPr lang="en-IN" dirty="0"/>
              <a:t>table5 m </a:t>
            </a:r>
            <a:r>
              <a:rPr lang="en-IN" dirty="0">
                <a:solidFill>
                  <a:schemeClr val="accent1"/>
                </a:solidFill>
              </a:rPr>
              <a:t>ON</a:t>
            </a:r>
            <a:r>
              <a:rPr lang="en-IN" dirty="0"/>
              <a:t> d.id = m.id;</a:t>
            </a:r>
          </a:p>
        </p:txBody>
      </p:sp>
      <p:pic>
        <p:nvPicPr>
          <p:cNvPr id="10" name="Picture 9">
            <a:extLst>
              <a:ext uri="{FF2B5EF4-FFF2-40B4-BE49-F238E27FC236}">
                <a16:creationId xmlns:a16="http://schemas.microsoft.com/office/drawing/2014/main" id="{EFD35A10-760D-0C2D-D1D7-072E91C589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1823" y="83506"/>
            <a:ext cx="6098752" cy="2943598"/>
          </a:xfrm>
          <a:prstGeom prst="rect">
            <a:avLst/>
          </a:prstGeom>
        </p:spPr>
      </p:pic>
      <p:sp>
        <p:nvSpPr>
          <p:cNvPr id="12" name="TextBox 11">
            <a:extLst>
              <a:ext uri="{FF2B5EF4-FFF2-40B4-BE49-F238E27FC236}">
                <a16:creationId xmlns:a16="http://schemas.microsoft.com/office/drawing/2014/main" id="{0CA92850-C049-1009-55D7-A2974CF7F10F}"/>
              </a:ext>
            </a:extLst>
          </p:cNvPr>
          <p:cNvSpPr txBox="1"/>
          <p:nvPr/>
        </p:nvSpPr>
        <p:spPr>
          <a:xfrm>
            <a:off x="459797" y="3782429"/>
            <a:ext cx="5317547" cy="923330"/>
          </a:xfrm>
          <a:prstGeom prst="rect">
            <a:avLst/>
          </a:prstGeom>
          <a:noFill/>
        </p:spPr>
        <p:txBody>
          <a:bodyPr wrap="square">
            <a:spAutoFit/>
          </a:bodyPr>
          <a:lstStyle/>
          <a:p>
            <a:r>
              <a:rPr lang="en-US" dirty="0">
                <a:highlight>
                  <a:srgbClr val="FFFF00"/>
                </a:highlight>
                <a:latin typeface="Times New Roman" panose="02020603050405020304" pitchFamily="18" charset="0"/>
                <a:cs typeface="Times New Roman" panose="02020603050405020304" pitchFamily="18" charset="0"/>
              </a:rPr>
              <a:t>Write a query to fetch the total runs scored for each venue and order it in the descending order of total runs scored. </a:t>
            </a:r>
            <a:endParaRPr lang="en-IN" dirty="0">
              <a:highlight>
                <a:srgbClr val="FFFF00"/>
              </a:highlight>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BB0179AA-480F-E184-7704-EDDEC3E7B81D}"/>
              </a:ext>
            </a:extLst>
          </p:cNvPr>
          <p:cNvSpPr txBox="1"/>
          <p:nvPr/>
        </p:nvSpPr>
        <p:spPr>
          <a:xfrm>
            <a:off x="459797" y="4773506"/>
            <a:ext cx="5317547" cy="923330"/>
          </a:xfrm>
          <a:prstGeom prst="rect">
            <a:avLst/>
          </a:prstGeom>
          <a:noFill/>
        </p:spPr>
        <p:txBody>
          <a:bodyPr wrap="square">
            <a:spAutoFit/>
          </a:bodyPr>
          <a:lstStyle/>
          <a:p>
            <a:r>
              <a:rPr lang="en-IN" dirty="0">
                <a:solidFill>
                  <a:srgbClr val="FF0000"/>
                </a:solidFill>
              </a:rPr>
              <a:t>SELECT</a:t>
            </a:r>
            <a:r>
              <a:rPr lang="en-IN" dirty="0"/>
              <a:t> venue, </a:t>
            </a:r>
            <a:r>
              <a:rPr lang="en-IN" dirty="0">
                <a:solidFill>
                  <a:schemeClr val="accent1"/>
                </a:solidFill>
              </a:rPr>
              <a:t>SUM</a:t>
            </a:r>
            <a:r>
              <a:rPr lang="en-IN" dirty="0"/>
              <a:t>(</a:t>
            </a:r>
            <a:r>
              <a:rPr lang="en-IN" dirty="0" err="1"/>
              <a:t>total_run</a:t>
            </a:r>
            <a:r>
              <a:rPr lang="en-IN" dirty="0"/>
              <a:t>) </a:t>
            </a:r>
            <a:r>
              <a:rPr lang="en-IN" dirty="0">
                <a:solidFill>
                  <a:schemeClr val="accent1"/>
                </a:solidFill>
              </a:rPr>
              <a:t>AS</a:t>
            </a:r>
            <a:r>
              <a:rPr lang="en-IN" dirty="0"/>
              <a:t> </a:t>
            </a:r>
            <a:r>
              <a:rPr lang="en-IN" dirty="0" err="1"/>
              <a:t>total_runs_scored</a:t>
            </a:r>
            <a:r>
              <a:rPr lang="en-IN" dirty="0"/>
              <a:t> </a:t>
            </a:r>
            <a:r>
              <a:rPr lang="en-IN" dirty="0">
                <a:solidFill>
                  <a:srgbClr val="FF0000"/>
                </a:solidFill>
              </a:rPr>
              <a:t>FROM</a:t>
            </a:r>
            <a:r>
              <a:rPr lang="en-IN" dirty="0"/>
              <a:t> deliveries_v03 </a:t>
            </a:r>
            <a:r>
              <a:rPr lang="en-IN" dirty="0">
                <a:solidFill>
                  <a:srgbClr val="FF0000"/>
                </a:solidFill>
              </a:rPr>
              <a:t>GROUP BY </a:t>
            </a:r>
            <a:r>
              <a:rPr lang="en-IN" dirty="0"/>
              <a:t>venue </a:t>
            </a:r>
            <a:r>
              <a:rPr lang="en-IN" dirty="0">
                <a:solidFill>
                  <a:srgbClr val="FF0000"/>
                </a:solidFill>
              </a:rPr>
              <a:t>ORDER BY </a:t>
            </a:r>
            <a:r>
              <a:rPr lang="en-IN" dirty="0" err="1"/>
              <a:t>total_runs_scored</a:t>
            </a:r>
            <a:r>
              <a:rPr lang="en-IN" dirty="0"/>
              <a:t> </a:t>
            </a:r>
            <a:r>
              <a:rPr lang="en-IN" dirty="0">
                <a:solidFill>
                  <a:schemeClr val="accent1"/>
                </a:solidFill>
              </a:rPr>
              <a:t>DESC</a:t>
            </a:r>
            <a:r>
              <a:rPr lang="en-IN" dirty="0"/>
              <a:t>;</a:t>
            </a:r>
          </a:p>
        </p:txBody>
      </p:sp>
      <p:pic>
        <p:nvPicPr>
          <p:cNvPr id="16" name="Picture 15">
            <a:extLst>
              <a:ext uri="{FF2B5EF4-FFF2-40B4-BE49-F238E27FC236}">
                <a16:creationId xmlns:a16="http://schemas.microsoft.com/office/drawing/2014/main" id="{E41D2FF7-321C-2EAC-3882-79DA5955A7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3612343"/>
            <a:ext cx="6096000" cy="3245657"/>
          </a:xfrm>
          <a:prstGeom prst="rect">
            <a:avLst/>
          </a:prstGeom>
        </p:spPr>
      </p:pic>
    </p:spTree>
    <p:extLst>
      <p:ext uri="{BB962C8B-B14F-4D97-AF65-F5344CB8AC3E}">
        <p14:creationId xmlns:p14="http://schemas.microsoft.com/office/powerpoint/2010/main" val="2316522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6" name="Picture 6">
            <a:extLst>
              <a:ext uri="{FF2B5EF4-FFF2-40B4-BE49-F238E27FC236}">
                <a16:creationId xmlns:a16="http://schemas.microsoft.com/office/drawing/2014/main" id="{0CB50F3C-7DA0-9780-F694-17D4EE62B4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0"/>
            <a:ext cx="41148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descr="Download Presentation Download Png HQ PNG Image | FreePNGImg">
            <a:extLst>
              <a:ext uri="{FF2B5EF4-FFF2-40B4-BE49-F238E27FC236}">
                <a16:creationId xmlns:a16="http://schemas.microsoft.com/office/drawing/2014/main" id="{B3377D74-1E24-78CD-F4B3-A968712004C5}"/>
              </a:ext>
            </a:extLst>
          </p:cNvPr>
          <p:cNvPicPr>
            <a:picLocks noChangeAspect="1"/>
          </p:cNvPicPr>
          <p:nvPr/>
        </p:nvPicPr>
        <p:blipFill>
          <a:blip r:embed="rId3"/>
          <a:stretch>
            <a:fillRect/>
          </a:stretch>
        </p:blipFill>
        <p:spPr>
          <a:xfrm>
            <a:off x="6051857" y="1786269"/>
            <a:ext cx="4082743" cy="5071731"/>
          </a:xfrm>
          <a:prstGeom prst="rect">
            <a:avLst/>
          </a:prstGeom>
        </p:spPr>
      </p:pic>
      <p:sp>
        <p:nvSpPr>
          <p:cNvPr id="5" name="TextBox 4">
            <a:extLst>
              <a:ext uri="{FF2B5EF4-FFF2-40B4-BE49-F238E27FC236}">
                <a16:creationId xmlns:a16="http://schemas.microsoft.com/office/drawing/2014/main" id="{BF39CDD7-EA75-59A4-16D8-79B1811C23DA}"/>
              </a:ext>
            </a:extLst>
          </p:cNvPr>
          <p:cNvSpPr txBox="1"/>
          <p:nvPr/>
        </p:nvSpPr>
        <p:spPr>
          <a:xfrm>
            <a:off x="711200" y="1139938"/>
            <a:ext cx="6096000" cy="646331"/>
          </a:xfrm>
          <a:prstGeom prst="rect">
            <a:avLst/>
          </a:prstGeom>
          <a:noFill/>
        </p:spPr>
        <p:txBody>
          <a:bodyPr wrap="square">
            <a:spAutoFit/>
          </a:bodyPr>
          <a:lstStyle/>
          <a:p>
            <a:r>
              <a:rPr lang="en-US" sz="3600" b="1" u="sng" kern="1200" dirty="0">
                <a:solidFill>
                  <a:schemeClr val="tx1"/>
                </a:solidFill>
                <a:latin typeface="Times New Roman" panose="02020603050405020304" pitchFamily="18" charset="0"/>
                <a:ea typeface="+mj-ea"/>
                <a:cs typeface="Times New Roman" panose="02020603050405020304" pitchFamily="18" charset="0"/>
              </a:rPr>
              <a:t>Agenda:</a:t>
            </a:r>
            <a:endParaRPr lang="en-IN" sz="36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48ED9B3A-C2EE-90A0-598F-9E8507141AD4}"/>
              </a:ext>
            </a:extLst>
          </p:cNvPr>
          <p:cNvSpPr txBox="1"/>
          <p:nvPr/>
        </p:nvSpPr>
        <p:spPr>
          <a:xfrm>
            <a:off x="711200" y="2324380"/>
            <a:ext cx="6096000" cy="3207032"/>
          </a:xfrm>
          <a:prstGeom prst="rect">
            <a:avLst/>
          </a:prstGeom>
          <a:noFill/>
        </p:spPr>
        <p:txBody>
          <a:bodyPr wrap="square">
            <a:spAutoFit/>
          </a:bodyPr>
          <a:lstStyle/>
          <a:p>
            <a:pPr>
              <a:lnSpc>
                <a:spcPct val="90000"/>
              </a:lnSpc>
              <a:spcAft>
                <a:spcPts val="600"/>
              </a:spcAft>
            </a:pPr>
            <a:r>
              <a:rPr lang="en-US" sz="2400" dirty="0">
                <a:latin typeface="Times New Roman" panose="02020603050405020304" pitchFamily="18" charset="0"/>
                <a:cs typeface="Times New Roman" panose="02020603050405020304" pitchFamily="18" charset="0"/>
              </a:rPr>
              <a:t>1. Brief overview of the project</a:t>
            </a:r>
            <a:endParaRPr lang="en-IN" sz="2400" dirty="0">
              <a:latin typeface="Times New Roman" panose="02020603050405020304" pitchFamily="18" charset="0"/>
              <a:cs typeface="Times New Roman" panose="02020603050405020304" pitchFamily="18" charset="0"/>
            </a:endParaRPr>
          </a:p>
          <a:p>
            <a:pPr>
              <a:lnSpc>
                <a:spcPct val="90000"/>
              </a:lnSpc>
              <a:spcAft>
                <a:spcPts val="600"/>
              </a:spcAft>
            </a:pPr>
            <a:r>
              <a:rPr lang="en-US" sz="2400" dirty="0">
                <a:latin typeface="Times New Roman" panose="02020603050405020304" pitchFamily="18" charset="0"/>
                <a:cs typeface="Times New Roman" panose="02020603050405020304" pitchFamily="18" charset="0"/>
              </a:rPr>
              <a:t>2. Importance of the IPL auction strategy</a:t>
            </a:r>
          </a:p>
          <a:p>
            <a:pPr>
              <a:lnSpc>
                <a:spcPct val="90000"/>
              </a:lnSpc>
              <a:spcAft>
                <a:spcPts val="600"/>
              </a:spcAft>
            </a:pPr>
            <a:r>
              <a:rPr lang="en-US" sz="2400" dirty="0">
                <a:latin typeface="Times New Roman" panose="02020603050405020304" pitchFamily="18" charset="0"/>
                <a:cs typeface="Times New Roman" panose="02020603050405020304" pitchFamily="18" charset="0"/>
              </a:rPr>
              <a:t>3. </a:t>
            </a:r>
            <a:r>
              <a:rPr lang="en-IN" sz="2400" dirty="0">
                <a:latin typeface="Times New Roman" panose="02020603050405020304" pitchFamily="18" charset="0"/>
                <a:cs typeface="Times New Roman" panose="02020603050405020304" pitchFamily="18" charset="0"/>
              </a:rPr>
              <a:t>Data Preparation</a:t>
            </a:r>
            <a:endParaRPr lang="en-US" sz="2400" dirty="0">
              <a:latin typeface="Times New Roman" panose="02020603050405020304" pitchFamily="18" charset="0"/>
              <a:cs typeface="Times New Roman" panose="02020603050405020304" pitchFamily="18" charset="0"/>
            </a:endParaRPr>
          </a:p>
          <a:p>
            <a:pPr>
              <a:lnSpc>
                <a:spcPct val="90000"/>
              </a:lnSpc>
              <a:spcAft>
                <a:spcPts val="600"/>
              </a:spcAft>
            </a:pPr>
            <a:r>
              <a:rPr lang="en-US" sz="2400" dirty="0">
                <a:latin typeface="Times New Roman" panose="02020603050405020304" pitchFamily="18" charset="0"/>
                <a:cs typeface="Times New Roman" panose="02020603050405020304" pitchFamily="18" charset="0"/>
              </a:rPr>
              <a:t>4. SQL queries</a:t>
            </a:r>
          </a:p>
          <a:p>
            <a:pPr>
              <a:lnSpc>
                <a:spcPct val="90000"/>
              </a:lnSpc>
              <a:spcAft>
                <a:spcPts val="600"/>
              </a:spcAft>
            </a:pPr>
            <a:r>
              <a:rPr lang="en-US" sz="2400" dirty="0">
                <a:latin typeface="Times New Roman" panose="02020603050405020304" pitchFamily="18" charset="0"/>
                <a:cs typeface="Times New Roman" panose="02020603050405020304" pitchFamily="18" charset="0"/>
              </a:rPr>
              <a:t>5. Additional Questions Queries</a:t>
            </a:r>
          </a:p>
          <a:p>
            <a:pPr>
              <a:lnSpc>
                <a:spcPct val="90000"/>
              </a:lnSpc>
              <a:spcAft>
                <a:spcPts val="600"/>
              </a:spcAft>
            </a:pPr>
            <a:r>
              <a:rPr lang="en-US" sz="2400" dirty="0">
                <a:latin typeface="Times New Roman" panose="02020603050405020304" pitchFamily="18" charset="0"/>
                <a:cs typeface="Times New Roman" panose="02020603050405020304" pitchFamily="18" charset="0"/>
              </a:rPr>
              <a:t>6.</a:t>
            </a:r>
            <a:r>
              <a:rPr lang="en-IN" sz="2400" dirty="0">
                <a:latin typeface="Times New Roman" panose="02020603050405020304" pitchFamily="18" charset="0"/>
                <a:cs typeface="Times New Roman" panose="02020603050405020304" pitchFamily="18" charset="0"/>
              </a:rPr>
              <a:t>Wicketkeeper Criteria</a:t>
            </a:r>
          </a:p>
          <a:p>
            <a:pPr>
              <a:lnSpc>
                <a:spcPct val="90000"/>
              </a:lnSpc>
              <a:spcAft>
                <a:spcPts val="600"/>
              </a:spcAft>
            </a:pPr>
            <a:r>
              <a:rPr lang="en-IN" sz="2400" dirty="0">
                <a:latin typeface="Times New Roman" panose="02020603050405020304" pitchFamily="18" charset="0"/>
                <a:cs typeface="Times New Roman" panose="02020603050405020304" pitchFamily="18" charset="0"/>
              </a:rPr>
              <a:t>7.</a:t>
            </a:r>
            <a:r>
              <a:rPr lang="en-US" sz="2400" dirty="0">
                <a:latin typeface="Times New Roman" panose="02020603050405020304" pitchFamily="18" charset="0"/>
                <a:cs typeface="Times New Roman" panose="02020603050405020304" pitchFamily="18" charset="0"/>
              </a:rPr>
              <a:t>List of all the players for auction</a:t>
            </a:r>
            <a:endParaRPr lang="en-IN" sz="2400" dirty="0">
              <a:latin typeface="Times New Roman" panose="02020603050405020304" pitchFamily="18" charset="0"/>
              <a:cs typeface="Times New Roman" panose="02020603050405020304" pitchFamily="18" charset="0"/>
            </a:endParaRPr>
          </a:p>
          <a:p>
            <a:pPr>
              <a:lnSpc>
                <a:spcPct val="90000"/>
              </a:lnSpc>
              <a:spcAft>
                <a:spcPts val="600"/>
              </a:spcAft>
            </a:pPr>
            <a:endParaRPr lang="en-US" sz="1800" dirty="0"/>
          </a:p>
        </p:txBody>
      </p:sp>
    </p:spTree>
    <p:extLst>
      <p:ext uri="{BB962C8B-B14F-4D97-AF65-F5344CB8AC3E}">
        <p14:creationId xmlns:p14="http://schemas.microsoft.com/office/powerpoint/2010/main" val="33293989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B94B24-20B1-B776-C17D-FB461EB97A3E}"/>
              </a:ext>
            </a:extLst>
          </p:cNvPr>
          <p:cNvSpPr txBox="1"/>
          <p:nvPr/>
        </p:nvSpPr>
        <p:spPr>
          <a:xfrm>
            <a:off x="803868" y="1139276"/>
            <a:ext cx="5292132" cy="923330"/>
          </a:xfrm>
          <a:prstGeom prst="rect">
            <a:avLst/>
          </a:prstGeom>
          <a:noFill/>
        </p:spPr>
        <p:txBody>
          <a:bodyPr wrap="square">
            <a:spAutoFit/>
          </a:bodyPr>
          <a:lstStyle/>
          <a:p>
            <a:r>
              <a:rPr lang="en-US" dirty="0">
                <a:highlight>
                  <a:srgbClr val="FFFF00"/>
                </a:highlight>
                <a:latin typeface="Times New Roman" panose="02020603050405020304" pitchFamily="18" charset="0"/>
                <a:cs typeface="Times New Roman" panose="02020603050405020304" pitchFamily="18" charset="0"/>
              </a:rPr>
              <a:t>Write a query to fetch the year-wise total runs scored at Eden Gardens and order it in the descending order of total runs scored.</a:t>
            </a:r>
            <a:endParaRPr lang="en-IN" dirty="0">
              <a:highlight>
                <a:srgbClr val="FFFF00"/>
              </a:highligh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BDDAA537-124B-F46E-FD96-948A84AEB956}"/>
              </a:ext>
            </a:extLst>
          </p:cNvPr>
          <p:cNvSpPr txBox="1"/>
          <p:nvPr/>
        </p:nvSpPr>
        <p:spPr>
          <a:xfrm>
            <a:off x="803868" y="2442557"/>
            <a:ext cx="4589014" cy="1754326"/>
          </a:xfrm>
          <a:prstGeom prst="rect">
            <a:avLst/>
          </a:prstGeom>
          <a:noFill/>
        </p:spPr>
        <p:txBody>
          <a:bodyPr wrap="square">
            <a:spAutoFit/>
          </a:bodyPr>
          <a:lstStyle/>
          <a:p>
            <a:r>
              <a:rPr lang="en-IN" dirty="0">
                <a:solidFill>
                  <a:srgbClr val="FF0000"/>
                </a:solidFill>
              </a:rPr>
              <a:t>SELECT</a:t>
            </a:r>
            <a:r>
              <a:rPr lang="en-IN" dirty="0"/>
              <a:t> EXTRACT(YEAR </a:t>
            </a:r>
            <a:r>
              <a:rPr lang="en-IN" dirty="0">
                <a:solidFill>
                  <a:schemeClr val="accent1"/>
                </a:solidFill>
              </a:rPr>
              <a:t>FROM</a:t>
            </a:r>
            <a:r>
              <a:rPr lang="en-IN" dirty="0"/>
              <a:t> </a:t>
            </a:r>
            <a:r>
              <a:rPr lang="en-IN" dirty="0" err="1"/>
              <a:t>match_date</a:t>
            </a:r>
            <a:r>
              <a:rPr lang="en-IN" dirty="0"/>
              <a:t>) </a:t>
            </a:r>
            <a:r>
              <a:rPr lang="en-IN" dirty="0">
                <a:solidFill>
                  <a:schemeClr val="accent1"/>
                </a:solidFill>
              </a:rPr>
              <a:t>AS</a:t>
            </a:r>
            <a:r>
              <a:rPr lang="en-IN" dirty="0"/>
              <a:t> </a:t>
            </a:r>
            <a:r>
              <a:rPr lang="en-IN" dirty="0" err="1"/>
              <a:t>Year,SUM</a:t>
            </a:r>
            <a:r>
              <a:rPr lang="en-IN" dirty="0"/>
              <a:t>(</a:t>
            </a:r>
            <a:r>
              <a:rPr lang="en-IN" dirty="0" err="1"/>
              <a:t>total_run</a:t>
            </a:r>
            <a:r>
              <a:rPr lang="en-IN" dirty="0"/>
              <a:t>) </a:t>
            </a:r>
            <a:r>
              <a:rPr lang="en-IN" dirty="0">
                <a:solidFill>
                  <a:schemeClr val="accent1"/>
                </a:solidFill>
              </a:rPr>
              <a:t>AS</a:t>
            </a:r>
            <a:r>
              <a:rPr lang="en-IN" dirty="0"/>
              <a:t> </a:t>
            </a:r>
            <a:r>
              <a:rPr lang="en-IN" dirty="0" err="1"/>
              <a:t>total_runs_scored</a:t>
            </a:r>
            <a:r>
              <a:rPr lang="en-IN" dirty="0"/>
              <a:t> </a:t>
            </a:r>
          </a:p>
          <a:p>
            <a:r>
              <a:rPr lang="en-IN" dirty="0">
                <a:solidFill>
                  <a:srgbClr val="FF0000"/>
                </a:solidFill>
              </a:rPr>
              <a:t>FROM</a:t>
            </a:r>
            <a:r>
              <a:rPr lang="en-IN" dirty="0"/>
              <a:t> deliveries_v03 </a:t>
            </a:r>
            <a:r>
              <a:rPr lang="en-IN" dirty="0">
                <a:solidFill>
                  <a:schemeClr val="accent1"/>
                </a:solidFill>
              </a:rPr>
              <a:t>WHERE</a:t>
            </a:r>
            <a:r>
              <a:rPr lang="en-IN" dirty="0"/>
              <a:t> venue = 'Eden </a:t>
            </a:r>
            <a:r>
              <a:rPr lang="en-IN" dirty="0" err="1"/>
              <a:t>Gardens'</a:t>
            </a:r>
            <a:r>
              <a:rPr lang="en-IN" dirty="0" err="1">
                <a:solidFill>
                  <a:srgbClr val="FF0000"/>
                </a:solidFill>
              </a:rPr>
              <a:t>GROUP</a:t>
            </a:r>
            <a:r>
              <a:rPr lang="en-IN" dirty="0">
                <a:solidFill>
                  <a:srgbClr val="FF0000"/>
                </a:solidFill>
              </a:rPr>
              <a:t> BY </a:t>
            </a:r>
            <a:r>
              <a:rPr lang="en-IN" dirty="0"/>
              <a:t>EXTRACT(YEAR </a:t>
            </a:r>
            <a:r>
              <a:rPr lang="en-IN" dirty="0">
                <a:solidFill>
                  <a:srgbClr val="FF0000"/>
                </a:solidFill>
              </a:rPr>
              <a:t>FROM</a:t>
            </a:r>
            <a:r>
              <a:rPr lang="en-IN" dirty="0"/>
              <a:t> </a:t>
            </a:r>
            <a:r>
              <a:rPr lang="en-IN" dirty="0" err="1"/>
              <a:t>match_date</a:t>
            </a:r>
            <a:r>
              <a:rPr lang="en-IN" dirty="0"/>
              <a:t>)</a:t>
            </a:r>
          </a:p>
          <a:p>
            <a:r>
              <a:rPr lang="en-IN" dirty="0">
                <a:solidFill>
                  <a:srgbClr val="FF0000"/>
                </a:solidFill>
              </a:rPr>
              <a:t>ORDER BY </a:t>
            </a:r>
            <a:r>
              <a:rPr lang="en-IN" dirty="0" err="1"/>
              <a:t>total_runs_scored</a:t>
            </a:r>
            <a:r>
              <a:rPr lang="en-IN" dirty="0"/>
              <a:t> DESC;</a:t>
            </a:r>
          </a:p>
        </p:txBody>
      </p:sp>
      <p:pic>
        <p:nvPicPr>
          <p:cNvPr id="10" name="Picture 9">
            <a:extLst>
              <a:ext uri="{FF2B5EF4-FFF2-40B4-BE49-F238E27FC236}">
                <a16:creationId xmlns:a16="http://schemas.microsoft.com/office/drawing/2014/main" id="{4F999D28-6FB5-CE3B-045C-94A1224679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1072" y="631348"/>
            <a:ext cx="5087060" cy="4829849"/>
          </a:xfrm>
          <a:prstGeom prst="rect">
            <a:avLst/>
          </a:prstGeom>
        </p:spPr>
      </p:pic>
      <p:pic>
        <p:nvPicPr>
          <p:cNvPr id="11" name="Picture 6">
            <a:extLst>
              <a:ext uri="{FF2B5EF4-FFF2-40B4-BE49-F238E27FC236}">
                <a16:creationId xmlns:a16="http://schemas.microsoft.com/office/drawing/2014/main" id="{301797E5-D9EA-82F5-24F6-D4A15C4DCA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96320" y="88185"/>
            <a:ext cx="995680" cy="68580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493635CE-17FF-C682-576C-42FD98F5C16B}"/>
              </a:ext>
            </a:extLst>
          </p:cNvPr>
          <p:cNvSpPr txBox="1"/>
          <p:nvPr/>
        </p:nvSpPr>
        <p:spPr>
          <a:xfrm>
            <a:off x="803868" y="389993"/>
            <a:ext cx="6094268" cy="369332"/>
          </a:xfrm>
          <a:prstGeom prst="rect">
            <a:avLst/>
          </a:prstGeom>
          <a:noFill/>
        </p:spPr>
        <p:txBody>
          <a:bodyPr wrap="square">
            <a:spAutoFit/>
          </a:bodyPr>
          <a:lstStyle/>
          <a:p>
            <a:r>
              <a:rPr lang="en-US" b="1" dirty="0">
                <a:highlight>
                  <a:srgbClr val="FFFF00"/>
                </a:highlight>
              </a:rPr>
              <a:t>[table4 represent </a:t>
            </a:r>
            <a:r>
              <a:rPr lang="en-IN" b="1" dirty="0" err="1">
                <a:highlight>
                  <a:srgbClr val="FFFF00"/>
                </a:highlight>
              </a:rPr>
              <a:t>IPL_Ball</a:t>
            </a:r>
            <a:r>
              <a:rPr lang="en-IN" b="1" dirty="0">
                <a:highlight>
                  <a:srgbClr val="FFFF00"/>
                </a:highlight>
              </a:rPr>
              <a:t> Data</a:t>
            </a:r>
            <a:endParaRPr lang="en-IN" dirty="0"/>
          </a:p>
        </p:txBody>
      </p:sp>
    </p:spTree>
    <p:extLst>
      <p:ext uri="{BB962C8B-B14F-4D97-AF65-F5344CB8AC3E}">
        <p14:creationId xmlns:p14="http://schemas.microsoft.com/office/powerpoint/2010/main" val="3178676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CD650F-9C4C-9DC3-A2A5-4E789D741192}"/>
              </a:ext>
            </a:extLst>
          </p:cNvPr>
          <p:cNvSpPr txBox="1"/>
          <p:nvPr/>
        </p:nvSpPr>
        <p:spPr>
          <a:xfrm>
            <a:off x="995680" y="314097"/>
            <a:ext cx="4999899" cy="52322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Wicketkeeper Criteria</a:t>
            </a:r>
          </a:p>
        </p:txBody>
      </p:sp>
      <p:sp>
        <p:nvSpPr>
          <p:cNvPr id="5" name="TextBox 4">
            <a:extLst>
              <a:ext uri="{FF2B5EF4-FFF2-40B4-BE49-F238E27FC236}">
                <a16:creationId xmlns:a16="http://schemas.microsoft.com/office/drawing/2014/main" id="{5D1487F5-E583-76D5-7DF5-38987797814F}"/>
              </a:ext>
            </a:extLst>
          </p:cNvPr>
          <p:cNvSpPr txBox="1"/>
          <p:nvPr/>
        </p:nvSpPr>
        <p:spPr>
          <a:xfrm>
            <a:off x="1093642" y="1294997"/>
            <a:ext cx="6470939" cy="5355312"/>
          </a:xfrm>
          <a:prstGeom prst="rect">
            <a:avLst/>
          </a:prstGeom>
          <a:noFill/>
        </p:spPr>
        <p:txBody>
          <a:bodyPr wrap="square">
            <a:spAutoFit/>
          </a:bodyPr>
          <a:lstStyle/>
          <a:p>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 would define the following criteria to determine which wicketkeeper is the best, taking into account the needs of a T20 team:</a:t>
            </a: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Batting Strike Rate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demonstrate their ability to score runs fast and forcefully, the wicketkeeper should have a high batting strike rate (SR) of at least 120.</a:t>
            </a:r>
          </a:p>
          <a:p>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Batting Average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strong batting average of at least 25 demonstrates a player's reliability in scoring runs and interpersonal skills.</a:t>
            </a:r>
          </a:p>
          <a:p>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Dismissals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high rate of dismissals (catches + stumpings) each game, with at least 20 dismissals in each of the previous two IPL seasons.</a:t>
            </a:r>
          </a:p>
          <a:p>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4.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Catching Efficiency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ability to hold onto catches and influence dismissals is demonstrated by a catching efficiency of at least 90%.</a:t>
            </a:r>
          </a:p>
        </p:txBody>
      </p:sp>
      <p:pic>
        <p:nvPicPr>
          <p:cNvPr id="6" name="Picture 6">
            <a:extLst>
              <a:ext uri="{FF2B5EF4-FFF2-40B4-BE49-F238E27FC236}">
                <a16:creationId xmlns:a16="http://schemas.microsoft.com/office/drawing/2014/main" id="{904927A4-5AED-EB5A-4D61-A73CDE6389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9568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730EED8C-E635-E885-2508-9106F6668A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7264" y="1960418"/>
            <a:ext cx="4644736" cy="41702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95298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FB45F3-8CBD-27E2-0F89-4113D9C0D8DF}"/>
              </a:ext>
            </a:extLst>
          </p:cNvPr>
          <p:cNvSpPr txBox="1"/>
          <p:nvPr/>
        </p:nvSpPr>
        <p:spPr>
          <a:xfrm>
            <a:off x="995680" y="1065443"/>
            <a:ext cx="6400511" cy="4647426"/>
          </a:xfrm>
          <a:prstGeom prst="rect">
            <a:avLst/>
          </a:prstGeom>
          <a:noFill/>
        </p:spPr>
        <p:txBody>
          <a:bodyPr wrap="square" rtlCol="0">
            <a:spAutoFit/>
          </a:bodyPr>
          <a:lstStyle/>
          <a:p>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5.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Running between wickets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capacity to move swiftly between wickets and score runs; in the previous two IPL seasons, this ability has resulted in at least 50 runs.</a:t>
            </a:r>
          </a:p>
          <a:p>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b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By taking these factors into account, we can find a wicketkeeper who can help the team win in all facets of the game and who is also a strong gloveman and hitter.</a:t>
            </a:r>
          </a:p>
          <a:p>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r>
              <a:rPr kumimoji="0" lang="en-US" altLang="en-US" sz="2000" b="1" i="0" u="none" strike="noStrike" cap="none" normalizeH="0" baseline="0" dirty="0">
                <a:ln>
                  <a:noFill/>
                </a:ln>
                <a:solidFill>
                  <a:schemeClr val="tx1"/>
                </a:solidFill>
                <a:effectLst/>
                <a:highlight>
                  <a:srgbClr val="FFFF00"/>
                </a:highlight>
                <a:latin typeface="Times New Roman" panose="02020603050405020304" pitchFamily="18" charset="0"/>
                <a:cs typeface="Times New Roman" panose="02020603050405020304" pitchFamily="18" charset="0"/>
              </a:rPr>
              <a:t>List of </a:t>
            </a:r>
            <a:r>
              <a:rPr lang="en-US" altLang="en-US" sz="2000" b="1" dirty="0">
                <a:highlight>
                  <a:srgbClr val="FFFF00"/>
                </a:highlight>
                <a:latin typeface="Times New Roman" panose="02020603050405020304" pitchFamily="18" charset="0"/>
                <a:cs typeface="Times New Roman" panose="02020603050405020304" pitchFamily="18" charset="0"/>
              </a:rPr>
              <a:t>suggested player name for wicketkeeper:</a:t>
            </a:r>
          </a:p>
          <a:p>
            <a:r>
              <a:rPr lang="en-US" altLang="en-US" sz="2000" b="1" dirty="0">
                <a:highlight>
                  <a:srgbClr val="FFFF00"/>
                </a:highlight>
                <a:latin typeface="Times New Roman" panose="02020603050405020304" pitchFamily="18" charset="0"/>
                <a:cs typeface="Times New Roman" panose="02020603050405020304" pitchFamily="18" charset="0"/>
              </a:rPr>
              <a:t>1.AD Russell</a:t>
            </a:r>
          </a:p>
          <a:p>
            <a:r>
              <a:rPr kumimoji="0" lang="en-US" altLang="en-US" sz="2000" b="1" i="0" u="none" strike="noStrike" cap="none" normalizeH="0" baseline="0" dirty="0">
                <a:ln>
                  <a:noFill/>
                </a:ln>
                <a:solidFill>
                  <a:schemeClr val="tx1"/>
                </a:solidFill>
                <a:effectLst/>
                <a:highlight>
                  <a:srgbClr val="FFFF00"/>
                </a:highlight>
                <a:latin typeface="Times New Roman" panose="02020603050405020304" pitchFamily="18" charset="0"/>
                <a:cs typeface="Times New Roman" panose="02020603050405020304" pitchFamily="18" charset="0"/>
              </a:rPr>
              <a:t>2.AC </a:t>
            </a:r>
            <a:r>
              <a:rPr kumimoji="0" lang="en-US" altLang="en-US" sz="2000" b="1" i="0" u="none" strike="noStrike" cap="none" normalizeH="0" baseline="0" dirty="0" err="1">
                <a:ln>
                  <a:noFill/>
                </a:ln>
                <a:solidFill>
                  <a:schemeClr val="tx1"/>
                </a:solidFill>
                <a:effectLst/>
                <a:highlight>
                  <a:srgbClr val="FFFF00"/>
                </a:highlight>
                <a:latin typeface="Times New Roman" panose="02020603050405020304" pitchFamily="18" charset="0"/>
                <a:cs typeface="Times New Roman" panose="02020603050405020304" pitchFamily="18" charset="0"/>
              </a:rPr>
              <a:t>Glichrist</a:t>
            </a:r>
            <a:endParaRPr kumimoji="0" lang="en-US" altLang="en-US" sz="2000" b="1" i="0" u="none" strike="noStrike" cap="none" normalizeH="0" baseline="0" dirty="0">
              <a:ln>
                <a:noFill/>
              </a:ln>
              <a:solidFill>
                <a:schemeClr val="tx1"/>
              </a:solidFill>
              <a:effectLst/>
              <a:highlight>
                <a:srgbClr val="FFFF00"/>
              </a:highlight>
              <a:latin typeface="Times New Roman" panose="02020603050405020304" pitchFamily="18" charset="0"/>
              <a:cs typeface="Times New Roman" panose="02020603050405020304" pitchFamily="18" charset="0"/>
            </a:endParaRPr>
          </a:p>
          <a:p>
            <a:r>
              <a:rPr lang="en-US" altLang="en-US" sz="2000" b="1" dirty="0">
                <a:highlight>
                  <a:srgbClr val="FFFF00"/>
                </a:highlight>
                <a:latin typeface="Times New Roman" panose="02020603050405020304" pitchFamily="18" charset="0"/>
                <a:cs typeface="Times New Roman" panose="02020603050405020304" pitchFamily="18" charset="0"/>
              </a:rPr>
              <a:t>3.DE </a:t>
            </a:r>
            <a:r>
              <a:rPr lang="en-US" altLang="en-US" sz="2000" b="1" dirty="0" err="1">
                <a:highlight>
                  <a:srgbClr val="FFFF00"/>
                </a:highlight>
                <a:latin typeface="Times New Roman" panose="02020603050405020304" pitchFamily="18" charset="0"/>
                <a:cs typeface="Times New Roman" panose="02020603050405020304" pitchFamily="18" charset="0"/>
              </a:rPr>
              <a:t>Bolinger</a:t>
            </a:r>
            <a:endParaRPr lang="en-US" altLang="en-US" sz="2000" b="1" dirty="0">
              <a:highlight>
                <a:srgbClr val="FFFF00"/>
              </a:highlight>
              <a:latin typeface="Times New Roman" panose="02020603050405020304" pitchFamily="18" charset="0"/>
              <a:cs typeface="Times New Roman" panose="02020603050405020304" pitchFamily="18" charset="0"/>
            </a:endParaRPr>
          </a:p>
          <a:p>
            <a:r>
              <a:rPr kumimoji="0" lang="en-US" altLang="en-US" sz="2000" b="1" i="0" u="none" strike="noStrike" cap="none" normalizeH="0" baseline="0" dirty="0">
                <a:ln>
                  <a:noFill/>
                </a:ln>
                <a:solidFill>
                  <a:schemeClr val="tx1"/>
                </a:solidFill>
                <a:effectLst/>
                <a:highlight>
                  <a:srgbClr val="FFFF00"/>
                </a:highlight>
                <a:latin typeface="Times New Roman" panose="02020603050405020304" pitchFamily="18" charset="0"/>
                <a:cs typeface="Times New Roman" panose="02020603050405020304" pitchFamily="18" charset="0"/>
              </a:rPr>
              <a:t>Etc.</a:t>
            </a:r>
            <a:br>
              <a:rPr kumimoji="0" lang="en-US" altLang="en-US" sz="1800" i="0" u="none" strike="noStrike" cap="none" normalizeH="0" baseline="0" dirty="0">
                <a:ln>
                  <a:noFill/>
                </a:ln>
                <a:solidFill>
                  <a:schemeClr val="tx1"/>
                </a:solidFill>
                <a:effectLst/>
                <a:highlight>
                  <a:srgbClr val="FFFF00"/>
                </a:highlight>
                <a:latin typeface="Arial" panose="020B0604020202020204" pitchFamily="34" charset="0"/>
              </a:rPr>
            </a:br>
            <a:endParaRPr kumimoji="0" lang="en-US" altLang="en-US" sz="1800" i="0" u="none" strike="noStrike" cap="none" normalizeH="0" baseline="0" dirty="0">
              <a:ln>
                <a:noFill/>
              </a:ln>
              <a:solidFill>
                <a:schemeClr val="tx1"/>
              </a:solidFill>
              <a:effectLst/>
              <a:highlight>
                <a:srgbClr val="FFFF00"/>
              </a:highlight>
              <a:latin typeface="Arial" panose="020B0604020202020204" pitchFamily="34" charset="0"/>
            </a:endParaRPr>
          </a:p>
          <a:p>
            <a:endParaRPr lang="en-IN" dirty="0"/>
          </a:p>
        </p:txBody>
      </p:sp>
      <p:pic>
        <p:nvPicPr>
          <p:cNvPr id="2" name="Picture 6">
            <a:extLst>
              <a:ext uri="{FF2B5EF4-FFF2-40B4-BE49-F238E27FC236}">
                <a16:creationId xmlns:a16="http://schemas.microsoft.com/office/drawing/2014/main" id="{0066F8BB-9938-C0DD-6FDA-325AD0DC29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9568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546C41E1-BA77-C4C3-1A9E-716CF573EB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95780" y="935183"/>
            <a:ext cx="3543299" cy="59228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2737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58CCD8F-97BF-3522-CF33-B46EC1E29988}"/>
              </a:ext>
            </a:extLst>
          </p:cNvPr>
          <p:cNvSpPr txBox="1"/>
          <p:nvPr/>
        </p:nvSpPr>
        <p:spPr>
          <a:xfrm>
            <a:off x="200198" y="227276"/>
            <a:ext cx="6096000" cy="646331"/>
          </a:xfrm>
          <a:prstGeom prst="rect">
            <a:avLst/>
          </a:prstGeom>
          <a:noFill/>
        </p:spPr>
        <p:txBody>
          <a:bodyPr wrap="square">
            <a:spAutoFit/>
          </a:bodyPr>
          <a:lstStyle/>
          <a:p>
            <a:r>
              <a:rPr lang="en-US" sz="3600" b="1" dirty="0">
                <a:latin typeface="Times New Roman" panose="02020603050405020304" pitchFamily="18" charset="0"/>
                <a:cs typeface="Times New Roman" panose="02020603050405020304" pitchFamily="18" charset="0"/>
              </a:rPr>
              <a:t>Brief overview of the project</a:t>
            </a:r>
            <a:endParaRPr lang="en-IN" sz="36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34FDC0B4-4A27-5C63-2D2A-843A84378768}"/>
              </a:ext>
            </a:extLst>
          </p:cNvPr>
          <p:cNvSpPr txBox="1"/>
          <p:nvPr/>
        </p:nvSpPr>
        <p:spPr>
          <a:xfrm>
            <a:off x="200198" y="1209409"/>
            <a:ext cx="6782493" cy="4247317"/>
          </a:xfrm>
          <a:prstGeom prst="rect">
            <a:avLst/>
          </a:prstGeom>
          <a:noFill/>
        </p:spPr>
        <p:txBody>
          <a:bodyPr wrap="square">
            <a:spAutoFit/>
          </a:bodyPr>
          <a:lstStyle/>
          <a:p>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appears that you have a well-thought-out plan in place for getting ready for the IPL auction by studying historical data and formulating plans to assemble a potent and well-rounded team. The many player types that are required have been delineated by you, including big-hitters, finishers, aggressive batsmen, anchor batsmen, economical bowlers, wicket-taking bowlers, all-rounders, and wicketkeepers. </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Furthermore, you have given the team management thorough instructions on how to choose players, evaluate the data, and produce visual aids to be presented before to the auction. A wide range of IPL data analysis-related subjects are covered in the supplementary questions for the final evaluation. Examples of these topics include classifying deliveries, counting the cities that have hosted matches, and retrieving certain information from the database.</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0169467D-B08D-0B09-FD37-B9ECEE4222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4046" y="324898"/>
            <a:ext cx="5531426" cy="640841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6">
            <a:extLst>
              <a:ext uri="{FF2B5EF4-FFF2-40B4-BE49-F238E27FC236}">
                <a16:creationId xmlns:a16="http://schemas.microsoft.com/office/drawing/2014/main" id="{5110B0CC-EC13-6C7D-ACE9-9EDCDFEE37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75472" y="0"/>
            <a:ext cx="61652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20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4E51A5E-C773-972D-DFCE-26524FB5B832}"/>
              </a:ext>
            </a:extLst>
          </p:cNvPr>
          <p:cNvSpPr txBox="1"/>
          <p:nvPr/>
        </p:nvSpPr>
        <p:spPr>
          <a:xfrm>
            <a:off x="3411682" y="461456"/>
            <a:ext cx="8271163" cy="646331"/>
          </a:xfrm>
          <a:prstGeom prst="rect">
            <a:avLst/>
          </a:prstGeom>
          <a:noFill/>
        </p:spPr>
        <p:txBody>
          <a:bodyPr wrap="square">
            <a:spAutoFit/>
          </a:bodyPr>
          <a:lstStyle/>
          <a:p>
            <a:r>
              <a:rPr lang="en-US" sz="3600" b="1" dirty="0">
                <a:latin typeface="Times New Roman" panose="02020603050405020304" pitchFamily="18" charset="0"/>
                <a:cs typeface="Times New Roman" panose="02020603050405020304" pitchFamily="18" charset="0"/>
              </a:rPr>
              <a:t>Importance of the IPL auction strategy</a:t>
            </a:r>
            <a:endParaRPr lang="en-IN" sz="36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921AC45-180C-DA8A-3A91-28694FFDE96B}"/>
              </a:ext>
            </a:extLst>
          </p:cNvPr>
          <p:cNvSpPr txBox="1"/>
          <p:nvPr/>
        </p:nvSpPr>
        <p:spPr>
          <a:xfrm>
            <a:off x="3411682" y="1549063"/>
            <a:ext cx="8780318" cy="452431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Among the main justifications for the significance of the IPL auction strategy are: </a:t>
            </a: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Putting together a well-rounded team requires a fair balance between seasoned players and up-and-coming talent. Teams can find players who compliment one other's talents and fit certain roles by using a strong auction strategy.</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Budget optimization: Every club has a certain amount of money to spend at the auction, and it's critical to manage this money wisely in order to sign the top players for the group. Teams may make well-informed selections about which players to pursue and at what price with the aid of a clever auction strategy.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Finding important players: Teams can find and sign important players who have the potential to have a big impact on their performance during the auction. Teams can target players who could be game-changers in the event with the aid of a solid auction plan. </a:t>
            </a:r>
            <a:br>
              <a:rPr kumimoji="0" lang="en-US" altLang="en-US" sz="1800" b="0" i="0" u="none" strike="noStrike" cap="none" normalizeH="0" baseline="0" dirty="0">
                <a:ln>
                  <a:noFill/>
                </a:ln>
                <a:solidFill>
                  <a:schemeClr val="tx1"/>
                </a:solidFill>
                <a:effectLst/>
                <a:latin typeface="Arial" panose="020B0604020202020204" pitchFamily="34" charset="0"/>
              </a:rPr>
            </a:br>
            <a:endParaRPr lang="en-IN" dirty="0"/>
          </a:p>
        </p:txBody>
      </p:sp>
      <p:pic>
        <p:nvPicPr>
          <p:cNvPr id="7" name="Picture 6">
            <a:extLst>
              <a:ext uri="{FF2B5EF4-FFF2-40B4-BE49-F238E27FC236}">
                <a16:creationId xmlns:a16="http://schemas.microsoft.com/office/drawing/2014/main" id="{A2788566-6025-79A5-7466-0F9462C9B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1652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9267B38E-63FB-FC03-BA0D-CD7713BF65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273" y="1714499"/>
            <a:ext cx="3151909" cy="51334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977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9C49066F-C846-FD5D-E6D9-84F9F87E1A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2004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6">
            <a:extLst>
              <a:ext uri="{FF2B5EF4-FFF2-40B4-BE49-F238E27FC236}">
                <a16:creationId xmlns:a16="http://schemas.microsoft.com/office/drawing/2014/main" id="{CE9A1AF9-F818-F2B8-9F97-1CBA55CBB5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2367281"/>
            <a:ext cx="3352800" cy="459232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BF6EFA5-E6D5-73C9-0C17-56AC75525077}"/>
              </a:ext>
            </a:extLst>
          </p:cNvPr>
          <p:cNvSpPr txBox="1"/>
          <p:nvPr/>
        </p:nvSpPr>
        <p:spPr>
          <a:xfrm>
            <a:off x="81280" y="304800"/>
            <a:ext cx="3017520" cy="1200329"/>
          </a:xfrm>
          <a:prstGeom prst="rect">
            <a:avLst/>
          </a:prstGeom>
          <a:noFill/>
        </p:spPr>
        <p:txBody>
          <a:bodyPr wrap="square">
            <a:spAutoFit/>
          </a:bodyPr>
          <a:lstStyle/>
          <a:p>
            <a:r>
              <a:rPr lang="en-IN" sz="3600" b="1" dirty="0">
                <a:solidFill>
                  <a:schemeClr val="bg1"/>
                </a:solidFill>
                <a:latin typeface="Times New Roman" panose="02020603050405020304" pitchFamily="18" charset="0"/>
                <a:cs typeface="Times New Roman" panose="02020603050405020304" pitchFamily="18" charset="0"/>
              </a:rPr>
              <a:t>Data Preparation</a:t>
            </a:r>
          </a:p>
        </p:txBody>
      </p:sp>
      <p:sp>
        <p:nvSpPr>
          <p:cNvPr id="7" name="TextBox 6">
            <a:extLst>
              <a:ext uri="{FF2B5EF4-FFF2-40B4-BE49-F238E27FC236}">
                <a16:creationId xmlns:a16="http://schemas.microsoft.com/office/drawing/2014/main" id="{0B0DFC8B-1BD4-E5DB-6A56-DFEC6DD3E175}"/>
              </a:ext>
            </a:extLst>
          </p:cNvPr>
          <p:cNvSpPr txBox="1"/>
          <p:nvPr/>
        </p:nvSpPr>
        <p:spPr>
          <a:xfrm>
            <a:off x="3281680" y="304800"/>
            <a:ext cx="6172200" cy="523220"/>
          </a:xfrm>
          <a:prstGeom prst="rect">
            <a:avLst/>
          </a:prstGeom>
          <a:noFill/>
        </p:spPr>
        <p:txBody>
          <a:bodyPr wrap="square">
            <a:spAutoFit/>
          </a:bodyPr>
          <a:lstStyle/>
          <a:p>
            <a:r>
              <a:rPr lang="en-IN" sz="2800" b="1" dirty="0">
                <a:latin typeface="Times New Roman" panose="02020603050405020304" pitchFamily="18" charset="0"/>
                <a:cs typeface="Times New Roman" panose="02020603050405020304" pitchFamily="18" charset="0"/>
              </a:rPr>
              <a:t>Tools and technologies used:  </a:t>
            </a:r>
          </a:p>
        </p:txBody>
      </p:sp>
      <p:pic>
        <p:nvPicPr>
          <p:cNvPr id="8" name="Picture 2">
            <a:extLst>
              <a:ext uri="{FF2B5EF4-FFF2-40B4-BE49-F238E27FC236}">
                <a16:creationId xmlns:a16="http://schemas.microsoft.com/office/drawing/2014/main" id="{BB41D10D-5687-40BB-3B3B-7A45CA437A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47600" y="-20956"/>
            <a:ext cx="1280608" cy="116599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BA99E12-AAA0-0682-88FD-9E659C73916E}"/>
              </a:ext>
            </a:extLst>
          </p:cNvPr>
          <p:cNvSpPr txBox="1"/>
          <p:nvPr/>
        </p:nvSpPr>
        <p:spPr>
          <a:xfrm>
            <a:off x="3281680" y="1305341"/>
            <a:ext cx="8673052" cy="4247317"/>
          </a:xfrm>
          <a:prstGeom prst="rect">
            <a:avLst/>
          </a:prstGeom>
          <a:noFill/>
        </p:spPr>
        <p:txBody>
          <a:bodyPr wrap="square">
            <a:spAutoFit/>
          </a:bodyPr>
          <a:lstStyle/>
          <a:p>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Relational databases are managed and altered using a programming language called SQL, or Structured Query Language. In addition to enabling users to add, update, delete, and retrieve data, it also lets them see and alter data that is stored in a database. Working with big and complicated datasets requires the usage of SQL, which is extensively utilized in the database administration industry. </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Because SQL is a declarative language, users define the data they wish to access or alter rather than defining the method. This makes SQL, especially for those with no programming knowledge, quite simple to learn and use.</a:t>
            </a: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b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description language (DDL), data manipulation language (DML), and data control language (DCL) are the fundamental building blocks of SQL. DDL is used to specify the database's structure, including the creation of tables, constraints, and indexes. DML is used to add, update, and remove entries among other manipulations of data kept in databases. Permissions on tables and other objects can be granted or revoked using DCL, which is used to manage database access.</a:t>
            </a:r>
          </a:p>
        </p:txBody>
      </p:sp>
    </p:spTree>
    <p:extLst>
      <p:ext uri="{BB962C8B-B14F-4D97-AF65-F5344CB8AC3E}">
        <p14:creationId xmlns:p14="http://schemas.microsoft.com/office/powerpoint/2010/main" val="3723095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FDCA18-98C6-92F2-19D5-C569D35BC234}"/>
              </a:ext>
            </a:extLst>
          </p:cNvPr>
          <p:cNvSpPr txBox="1"/>
          <p:nvPr/>
        </p:nvSpPr>
        <p:spPr>
          <a:xfrm>
            <a:off x="457200" y="495636"/>
            <a:ext cx="5120640" cy="6401753"/>
          </a:xfrm>
          <a:prstGeom prst="rect">
            <a:avLst/>
          </a:prstGeom>
          <a:noFill/>
        </p:spPr>
        <p:txBody>
          <a:bodyPr wrap="square" rtlCol="0">
            <a:spAutoFit/>
          </a:bodyPr>
          <a:lstStyle/>
          <a:p>
            <a:r>
              <a:rPr lang="en-US" sz="3200" b="1" dirty="0" err="1"/>
              <a:t>Sql</a:t>
            </a:r>
            <a:r>
              <a:rPr lang="en-US" sz="3200" b="1" dirty="0"/>
              <a:t> queries:</a:t>
            </a:r>
            <a:r>
              <a:rPr lang="en-US" b="1" dirty="0">
                <a:highlight>
                  <a:srgbClr val="FFFF00"/>
                </a:highlight>
              </a:rPr>
              <a:t>[table4 represent </a:t>
            </a:r>
            <a:r>
              <a:rPr lang="en-IN" b="1" dirty="0" err="1">
                <a:highlight>
                  <a:srgbClr val="FFFF00"/>
                </a:highlight>
              </a:rPr>
              <a:t>IPL_Ball</a:t>
            </a:r>
            <a:r>
              <a:rPr lang="en-IN" b="1" dirty="0">
                <a:highlight>
                  <a:srgbClr val="FFFF00"/>
                </a:highlight>
              </a:rPr>
              <a:t> Data]</a:t>
            </a:r>
            <a:endParaRPr lang="en-US" b="1" dirty="0">
              <a:highlight>
                <a:srgbClr val="FFFF00"/>
              </a:highlight>
            </a:endParaRPr>
          </a:p>
          <a:p>
            <a:r>
              <a:rPr lang="en-IN" dirty="0">
                <a:latin typeface="Times New Roman" panose="02020603050405020304" pitchFamily="18" charset="0"/>
                <a:cs typeface="Times New Roman" panose="02020603050405020304" pitchFamily="18" charset="0"/>
              </a:rPr>
              <a:t>Step-by-Step Approach:</a:t>
            </a:r>
            <a:endParaRPr lang="en-US" dirty="0">
              <a:latin typeface="Times New Roman" panose="02020603050405020304" pitchFamily="18" charset="0"/>
              <a:cs typeface="Times New Roman" panose="02020603050405020304" pitchFamily="18" charset="0"/>
            </a:endParaRPr>
          </a:p>
          <a:p>
            <a:r>
              <a:rPr lang="en-US" dirty="0">
                <a:highlight>
                  <a:srgbClr val="FFFF00"/>
                </a:highlight>
                <a:latin typeface="Times New Roman" panose="02020603050405020304" pitchFamily="18" charset="0"/>
                <a:cs typeface="Times New Roman" panose="02020603050405020304" pitchFamily="18" charset="0"/>
              </a:rPr>
              <a:t>First, you need to set up your SQL Server and create the necessary tables to store IPL data. Based on the project requirements.</a:t>
            </a:r>
          </a:p>
          <a:p>
            <a:endParaRPr lang="en-US" dirty="0">
              <a:highlight>
                <a:srgbClr val="FFFF00"/>
              </a:highlight>
              <a:latin typeface="Times New Roman" panose="02020603050405020304" pitchFamily="18" charset="0"/>
              <a:cs typeface="Times New Roman" panose="02020603050405020304" pitchFamily="18" charset="0"/>
            </a:endParaRPr>
          </a:p>
          <a:p>
            <a:r>
              <a:rPr lang="en-US" dirty="0">
                <a:highlight>
                  <a:srgbClr val="FFFF00"/>
                </a:highlight>
                <a:latin typeface="Times New Roman" panose="02020603050405020304" pitchFamily="18" charset="0"/>
                <a:cs typeface="Times New Roman" panose="02020603050405020304" pitchFamily="18" charset="0"/>
              </a:rPr>
              <a:t>IPL_Ball.csv</a:t>
            </a:r>
            <a:endParaRPr lang="en-US" dirty="0">
              <a:latin typeface="Times New Roman" panose="02020603050405020304" pitchFamily="18" charset="0"/>
              <a:cs typeface="Times New Roman" panose="02020603050405020304" pitchFamily="18" charset="0"/>
            </a:endParaRPr>
          </a:p>
          <a:p>
            <a:r>
              <a:rPr lang="en-US" dirty="0">
                <a:solidFill>
                  <a:srgbClr val="FF0000"/>
                </a:solidFill>
                <a:latin typeface="Times New Roman" panose="02020603050405020304" pitchFamily="18" charset="0"/>
                <a:cs typeface="Times New Roman" panose="02020603050405020304" pitchFamily="18" charset="0"/>
              </a:rPr>
              <a:t>create table </a:t>
            </a:r>
            <a:r>
              <a:rPr lang="en-US" dirty="0">
                <a:latin typeface="Times New Roman" panose="02020603050405020304" pitchFamily="18" charset="0"/>
                <a:cs typeface="Times New Roman" panose="02020603050405020304" pitchFamily="18" charset="0"/>
              </a:rPr>
              <a:t>table4(	id </a:t>
            </a:r>
            <a:r>
              <a:rPr lang="en-US" dirty="0">
                <a:solidFill>
                  <a:schemeClr val="accent1"/>
                </a:solidFill>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inning </a:t>
            </a:r>
            <a:r>
              <a:rPr lang="en-US" dirty="0">
                <a:solidFill>
                  <a:schemeClr val="accent1"/>
                </a:solidFill>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over </a:t>
            </a:r>
            <a:r>
              <a:rPr lang="en-US" dirty="0">
                <a:solidFill>
                  <a:schemeClr val="accent1"/>
                </a:solidFill>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ball </a:t>
            </a:r>
            <a:r>
              <a:rPr lang="en-US" dirty="0">
                <a:solidFill>
                  <a:schemeClr val="accent1"/>
                </a:solidFill>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batsman </a:t>
            </a:r>
            <a:r>
              <a:rPr lang="en-US" dirty="0">
                <a:solidFill>
                  <a:schemeClr val="accent1"/>
                </a:solidFill>
                <a:latin typeface="Times New Roman" panose="02020603050405020304" pitchFamily="18" charset="0"/>
                <a:cs typeface="Times New Roman" panose="02020603050405020304" pitchFamily="18" charset="0"/>
              </a:rPr>
              <a:t>varchar,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non_stricker</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varchar</a:t>
            </a:r>
            <a:r>
              <a:rPr lang="en-US" dirty="0">
                <a:latin typeface="Times New Roman" panose="02020603050405020304" pitchFamily="18" charset="0"/>
                <a:cs typeface="Times New Roman" panose="02020603050405020304" pitchFamily="18" charset="0"/>
              </a:rPr>
              <a:t>, bowler </a:t>
            </a:r>
            <a:r>
              <a:rPr lang="en-US" dirty="0">
                <a:solidFill>
                  <a:schemeClr val="accent1"/>
                </a:solidFill>
                <a:latin typeface="Times New Roman" panose="02020603050405020304" pitchFamily="18" charset="0"/>
                <a:cs typeface="Times New Roman" panose="02020603050405020304" pitchFamily="18" charset="0"/>
              </a:rPr>
              <a:t>varchar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batsman_run</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extra_run</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total_run</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is_wicket</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int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dismissal_kind</a:t>
            </a:r>
            <a:r>
              <a:rPr lang="en-US" dirty="0">
                <a:latin typeface="Times New Roman" panose="02020603050405020304" pitchFamily="18" charset="0"/>
                <a:cs typeface="Times New Roman" panose="02020603050405020304" pitchFamily="18" charset="0"/>
              </a:rPr>
              <a:t> </a:t>
            </a:r>
            <a:r>
              <a:rPr lang="en-US" dirty="0" err="1">
                <a:solidFill>
                  <a:schemeClr val="accent1"/>
                </a:solidFill>
                <a:latin typeface="Times New Roman" panose="02020603050405020304" pitchFamily="18" charset="0"/>
                <a:cs typeface="Times New Roman" panose="02020603050405020304" pitchFamily="18" charset="0"/>
              </a:rPr>
              <a:t>varchar,</a:t>
            </a:r>
            <a:r>
              <a:rPr lang="en-US" dirty="0" err="1">
                <a:latin typeface="Times New Roman" panose="02020603050405020304" pitchFamily="18" charset="0"/>
                <a:cs typeface="Times New Roman" panose="02020603050405020304" pitchFamily="18" charset="0"/>
              </a:rPr>
              <a:t>player_dismissed</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varchar,</a:t>
            </a:r>
            <a:r>
              <a:rPr lang="en-US" dirty="0">
                <a:latin typeface="Times New Roman" panose="02020603050405020304" pitchFamily="18" charset="0"/>
                <a:cs typeface="Times New Roman" panose="02020603050405020304" pitchFamily="18" charset="0"/>
              </a:rPr>
              <a:t> fielder </a:t>
            </a:r>
            <a:r>
              <a:rPr lang="en-US" dirty="0">
                <a:solidFill>
                  <a:schemeClr val="accent1"/>
                </a:solidFill>
                <a:latin typeface="Times New Roman" panose="02020603050405020304" pitchFamily="18" charset="0"/>
                <a:cs typeface="Times New Roman" panose="02020603050405020304" pitchFamily="18" charset="0"/>
              </a:rPr>
              <a:t>varchar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extras_type</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varchar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batting_team</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varchar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bowling_team</a:t>
            </a:r>
            <a:r>
              <a:rPr lang="en-US" dirty="0">
                <a:latin typeface="Times New Roman" panose="02020603050405020304" pitchFamily="18" charset="0"/>
                <a:cs typeface="Times New Roman" panose="02020603050405020304" pitchFamily="18" charset="0"/>
              </a:rPr>
              <a:t> </a:t>
            </a:r>
            <a:r>
              <a:rPr lang="en-US" dirty="0">
                <a:solidFill>
                  <a:schemeClr val="accent1"/>
                </a:solidFill>
                <a:latin typeface="Times New Roman" panose="02020603050405020304" pitchFamily="18" charset="0"/>
                <a:cs typeface="Times New Roman" panose="02020603050405020304" pitchFamily="18" charset="0"/>
              </a:rPr>
              <a:t>varchar</a:t>
            </a:r>
            <a:r>
              <a:rPr lang="en-US"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dirty="0">
                <a:solidFill>
                  <a:srgbClr val="FF0000"/>
                </a:solidFill>
                <a:latin typeface="Times New Roman" panose="02020603050405020304" pitchFamily="18" charset="0"/>
                <a:cs typeface="Times New Roman" panose="02020603050405020304" pitchFamily="18" charset="0"/>
              </a:rPr>
              <a:t>copy </a:t>
            </a:r>
            <a:r>
              <a:rPr lang="en-US" dirty="0">
                <a:latin typeface="Times New Roman" panose="02020603050405020304" pitchFamily="18" charset="0"/>
                <a:cs typeface="Times New Roman" panose="02020603050405020304" pitchFamily="18" charset="0"/>
              </a:rPr>
              <a:t>table4 from </a:t>
            </a:r>
            <a:r>
              <a:rPr lang="en-US" dirty="0">
                <a:highlight>
                  <a:srgbClr val="FFFF00"/>
                </a:highlight>
                <a:latin typeface="Times New Roman" panose="02020603050405020304" pitchFamily="18" charset="0"/>
                <a:cs typeface="Times New Roman" panose="02020603050405020304" pitchFamily="18" charset="0"/>
              </a:rPr>
              <a:t>'C:\Program Files\PostgreSQL\16\IPL_Ball.csv</a:t>
            </a:r>
            <a:r>
              <a:rPr lang="en-US" dirty="0">
                <a:latin typeface="Times New Roman" panose="02020603050405020304" pitchFamily="18" charset="0"/>
                <a:cs typeface="Times New Roman" panose="02020603050405020304" pitchFamily="18" charset="0"/>
              </a:rPr>
              <a:t>' </a:t>
            </a:r>
            <a:r>
              <a:rPr lang="en-US" dirty="0">
                <a:solidFill>
                  <a:srgbClr val="FF0000"/>
                </a:solidFill>
                <a:latin typeface="Times New Roman" panose="02020603050405020304" pitchFamily="18" charset="0"/>
                <a:cs typeface="Times New Roman" panose="02020603050405020304" pitchFamily="18" charset="0"/>
              </a:rPr>
              <a:t>delimiter </a:t>
            </a:r>
            <a:r>
              <a:rPr lang="en-US" dirty="0">
                <a:latin typeface="Times New Roman" panose="02020603050405020304" pitchFamily="18" charset="0"/>
                <a:cs typeface="Times New Roman" panose="02020603050405020304" pitchFamily="18" charset="0"/>
              </a:rPr>
              <a:t>',' csv header;</a:t>
            </a:r>
          </a:p>
          <a:p>
            <a:endParaRPr lang="en-US" dirty="0">
              <a:latin typeface="Times New Roman" panose="02020603050405020304" pitchFamily="18" charset="0"/>
              <a:cs typeface="Times New Roman" panose="02020603050405020304" pitchFamily="18" charset="0"/>
            </a:endParaRPr>
          </a:p>
          <a:p>
            <a:r>
              <a:rPr lang="en-US" dirty="0">
                <a:solidFill>
                  <a:srgbClr val="FF0000"/>
                </a:solidFill>
                <a:latin typeface="Times New Roman" panose="02020603050405020304" pitchFamily="18" charset="0"/>
                <a:cs typeface="Times New Roman" panose="02020603050405020304" pitchFamily="18" charset="0"/>
              </a:rPr>
              <a:t>select*from table4;</a:t>
            </a:r>
          </a:p>
          <a:p>
            <a:endParaRPr lang="en-IN" dirty="0">
              <a:latin typeface="Times New Roman" panose="02020603050405020304" pitchFamily="18" charset="0"/>
              <a:cs typeface="Times New Roman" panose="02020603050405020304" pitchFamily="18" charset="0"/>
            </a:endParaRPr>
          </a:p>
        </p:txBody>
      </p:sp>
      <p:pic>
        <p:nvPicPr>
          <p:cNvPr id="3" name="Picture 6">
            <a:extLst>
              <a:ext uri="{FF2B5EF4-FFF2-40B4-BE49-F238E27FC236}">
                <a16:creationId xmlns:a16="http://schemas.microsoft.com/office/drawing/2014/main" id="{F08DADD6-9CE4-BD37-C84E-FCFD1065D2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96320" y="0"/>
            <a:ext cx="99568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BB811ED-5E9D-C0DE-548C-8C16A97988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7840" y="495636"/>
            <a:ext cx="6614160" cy="5606119"/>
          </a:xfrm>
          <a:prstGeom prst="rect">
            <a:avLst/>
          </a:prstGeom>
        </p:spPr>
      </p:pic>
      <p:sp>
        <p:nvSpPr>
          <p:cNvPr id="6" name="TextBox 5">
            <a:extLst>
              <a:ext uri="{FF2B5EF4-FFF2-40B4-BE49-F238E27FC236}">
                <a16:creationId xmlns:a16="http://schemas.microsoft.com/office/drawing/2014/main" id="{505B2238-A0E3-2EAF-6583-1373C1CD9B6B}"/>
              </a:ext>
            </a:extLst>
          </p:cNvPr>
          <p:cNvSpPr txBox="1"/>
          <p:nvPr/>
        </p:nvSpPr>
        <p:spPr>
          <a:xfrm>
            <a:off x="4985359" y="6112702"/>
            <a:ext cx="513358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FFFF00"/>
                </a:highlight>
                <a:cs typeface="Calibri"/>
              </a:rPr>
              <a:t>In the same folder I attached a text file where all queries present , this pptx is for presentations</a:t>
            </a:r>
            <a:endParaRPr lang="en-US" dirty="0">
              <a:highlight>
                <a:srgbClr val="FFFF00"/>
              </a:highlight>
            </a:endParaRPr>
          </a:p>
        </p:txBody>
      </p:sp>
    </p:spTree>
    <p:extLst>
      <p:ext uri="{BB962C8B-B14F-4D97-AF65-F5344CB8AC3E}">
        <p14:creationId xmlns:p14="http://schemas.microsoft.com/office/powerpoint/2010/main" val="331259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AAAB244-A991-B09E-3DEF-6711466803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96320" y="0"/>
            <a:ext cx="99568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FEB0C18-8724-B37B-9CC4-E0ECE02893DA}"/>
              </a:ext>
            </a:extLst>
          </p:cNvPr>
          <p:cNvSpPr txBox="1"/>
          <p:nvPr/>
        </p:nvSpPr>
        <p:spPr>
          <a:xfrm>
            <a:off x="629920" y="1415712"/>
            <a:ext cx="4175760" cy="4524315"/>
          </a:xfrm>
          <a:prstGeom prst="rect">
            <a:avLst/>
          </a:prstGeom>
          <a:noFill/>
        </p:spPr>
        <p:txBody>
          <a:bodyPr wrap="square">
            <a:spAutoFit/>
          </a:bodyPr>
          <a:lstStyle/>
          <a:p>
            <a:r>
              <a:rPr lang="en-IN" dirty="0">
                <a:solidFill>
                  <a:srgbClr val="FF0000"/>
                </a:solidFill>
                <a:latin typeface="Times New Roman" panose="02020603050405020304" pitchFamily="18" charset="0"/>
                <a:cs typeface="Times New Roman" panose="02020603050405020304" pitchFamily="18" charset="0"/>
              </a:rPr>
              <a:t>create table </a:t>
            </a:r>
            <a:r>
              <a:rPr lang="en-IN" dirty="0">
                <a:latin typeface="Times New Roman" panose="02020603050405020304" pitchFamily="18" charset="0"/>
                <a:cs typeface="Times New Roman" panose="02020603050405020304" pitchFamily="18" charset="0"/>
              </a:rPr>
              <a:t>table5(	id </a:t>
            </a:r>
            <a:r>
              <a:rPr lang="en-IN" dirty="0">
                <a:solidFill>
                  <a:schemeClr val="accent1"/>
                </a:solidFill>
                <a:latin typeface="Times New Roman" panose="02020603050405020304" pitchFamily="18" charset="0"/>
                <a:cs typeface="Times New Roman" panose="02020603050405020304" pitchFamily="18" charset="0"/>
              </a:rPr>
              <a:t>int</a:t>
            </a:r>
            <a:r>
              <a:rPr lang="en-IN" dirty="0">
                <a:latin typeface="Times New Roman" panose="02020603050405020304" pitchFamily="18" charset="0"/>
                <a:cs typeface="Times New Roman" panose="02020603050405020304" pitchFamily="18" charset="0"/>
              </a:rPr>
              <a:t>,    city </a:t>
            </a:r>
            <a:r>
              <a:rPr lang="en-IN" dirty="0" err="1">
                <a:solidFill>
                  <a:schemeClr val="accent1"/>
                </a:solidFill>
                <a:latin typeface="Times New Roman" panose="02020603050405020304" pitchFamily="18" charset="0"/>
                <a:cs typeface="Times New Roman" panose="02020603050405020304" pitchFamily="18" charset="0"/>
              </a:rPr>
              <a:t>varchar</a:t>
            </a:r>
            <a:r>
              <a:rPr lang="en-IN" dirty="0" err="1">
                <a:latin typeface="Times New Roman" panose="02020603050405020304" pitchFamily="18" charset="0"/>
                <a:cs typeface="Times New Roman" panose="02020603050405020304" pitchFamily="18" charset="0"/>
              </a:rPr>
              <a:t>,date</a:t>
            </a:r>
            <a:r>
              <a:rPr lang="en-IN" dirty="0">
                <a:latin typeface="Times New Roman" panose="02020603050405020304" pitchFamily="18" charset="0"/>
                <a:cs typeface="Times New Roman" panose="02020603050405020304" pitchFamily="18" charset="0"/>
              </a:rPr>
              <a:t> </a:t>
            </a:r>
            <a:r>
              <a:rPr lang="en-IN" dirty="0">
                <a:solidFill>
                  <a:schemeClr val="accent1"/>
                </a:solidFill>
                <a:latin typeface="Times New Roman" panose="02020603050405020304" pitchFamily="18" charset="0"/>
                <a:cs typeface="Times New Roman" panose="02020603050405020304" pitchFamily="18" charset="0"/>
              </a:rPr>
              <a:t>date</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player_of_match</a:t>
            </a:r>
            <a:r>
              <a:rPr lang="en-IN" dirty="0">
                <a:latin typeface="Times New Roman" panose="02020603050405020304" pitchFamily="18" charset="0"/>
                <a:cs typeface="Times New Roman" panose="02020603050405020304" pitchFamily="18" charset="0"/>
              </a:rPr>
              <a:t> </a:t>
            </a:r>
            <a:r>
              <a:rPr lang="en-IN" dirty="0">
                <a:solidFill>
                  <a:schemeClr val="accent1"/>
                </a:solidFill>
                <a:latin typeface="Times New Roman" panose="02020603050405020304" pitchFamily="18" charset="0"/>
                <a:cs typeface="Times New Roman" panose="02020603050405020304" pitchFamily="18" charset="0"/>
              </a:rPr>
              <a:t>varchar</a:t>
            </a:r>
            <a:r>
              <a:rPr lang="en-IN" dirty="0">
                <a:latin typeface="Times New Roman" panose="02020603050405020304" pitchFamily="18" charset="0"/>
                <a:cs typeface="Times New Roman" panose="02020603050405020304" pitchFamily="18" charset="0"/>
              </a:rPr>
              <a:t>,	venue </a:t>
            </a:r>
            <a:r>
              <a:rPr lang="en-IN" dirty="0">
                <a:solidFill>
                  <a:schemeClr val="accent1"/>
                </a:solidFill>
                <a:latin typeface="Times New Roman" panose="02020603050405020304" pitchFamily="18" charset="0"/>
                <a:cs typeface="Times New Roman" panose="02020603050405020304" pitchFamily="18" charset="0"/>
              </a:rPr>
              <a:t>varchar</a:t>
            </a:r>
            <a:r>
              <a:rPr lang="en-IN" dirty="0">
                <a:latin typeface="Times New Roman" panose="02020603050405020304" pitchFamily="18" charset="0"/>
                <a:cs typeface="Times New Roman" panose="02020603050405020304" pitchFamily="18" charset="0"/>
              </a:rPr>
              <a:t>,</a:t>
            </a:r>
          </a:p>
          <a:p>
            <a:r>
              <a:rPr lang="en-IN" dirty="0" err="1">
                <a:latin typeface="Times New Roman" panose="02020603050405020304" pitchFamily="18" charset="0"/>
                <a:cs typeface="Times New Roman" panose="02020603050405020304" pitchFamily="18" charset="0"/>
              </a:rPr>
              <a:t>neutral_venue</a:t>
            </a:r>
            <a:r>
              <a:rPr lang="en-IN" dirty="0">
                <a:latin typeface="Times New Roman" panose="02020603050405020304" pitchFamily="18" charset="0"/>
                <a:cs typeface="Times New Roman" panose="02020603050405020304" pitchFamily="18" charset="0"/>
              </a:rPr>
              <a:t> </a:t>
            </a:r>
            <a:r>
              <a:rPr lang="en-IN" dirty="0">
                <a:solidFill>
                  <a:schemeClr val="accent1"/>
                </a:solidFill>
                <a:latin typeface="Times New Roman" panose="02020603050405020304" pitchFamily="18" charset="0"/>
                <a:cs typeface="Times New Roman" panose="02020603050405020304" pitchFamily="18" charset="0"/>
              </a:rPr>
              <a:t>varchar</a:t>
            </a:r>
            <a:r>
              <a:rPr lang="en-IN" dirty="0">
                <a:latin typeface="Times New Roman" panose="02020603050405020304" pitchFamily="18" charset="0"/>
                <a:cs typeface="Times New Roman" panose="02020603050405020304" pitchFamily="18" charset="0"/>
              </a:rPr>
              <a:t>,team1 </a:t>
            </a:r>
            <a:r>
              <a:rPr lang="en-IN" dirty="0">
                <a:solidFill>
                  <a:schemeClr val="accent1"/>
                </a:solidFill>
                <a:latin typeface="Times New Roman" panose="02020603050405020304" pitchFamily="18" charset="0"/>
                <a:cs typeface="Times New Roman" panose="02020603050405020304" pitchFamily="18" charset="0"/>
              </a:rPr>
              <a:t>varchar</a:t>
            </a:r>
            <a:r>
              <a:rPr lang="en-IN" dirty="0">
                <a:latin typeface="Times New Roman" panose="02020603050405020304" pitchFamily="18" charset="0"/>
                <a:cs typeface="Times New Roman" panose="02020603050405020304" pitchFamily="18" charset="0"/>
              </a:rPr>
              <a:t>,team2 </a:t>
            </a:r>
            <a:r>
              <a:rPr lang="en-IN" dirty="0" err="1">
                <a:solidFill>
                  <a:schemeClr val="accent1"/>
                </a:solidFill>
                <a:latin typeface="Times New Roman" panose="02020603050405020304" pitchFamily="18" charset="0"/>
                <a:cs typeface="Times New Roman" panose="02020603050405020304" pitchFamily="18" charset="0"/>
              </a:rPr>
              <a:t>varchar,</a:t>
            </a:r>
            <a:r>
              <a:rPr lang="en-IN" dirty="0" err="1">
                <a:latin typeface="Times New Roman" panose="02020603050405020304" pitchFamily="18" charset="0"/>
                <a:cs typeface="Times New Roman" panose="02020603050405020304" pitchFamily="18" charset="0"/>
              </a:rPr>
              <a:t>toss_winner</a:t>
            </a:r>
            <a:r>
              <a:rPr lang="en-IN" dirty="0">
                <a:latin typeface="Times New Roman" panose="02020603050405020304" pitchFamily="18" charset="0"/>
                <a:cs typeface="Times New Roman" panose="02020603050405020304" pitchFamily="18" charset="0"/>
              </a:rPr>
              <a:t> </a:t>
            </a:r>
            <a:r>
              <a:rPr lang="en-IN" dirty="0" err="1">
                <a:solidFill>
                  <a:schemeClr val="accent1"/>
                </a:solidFill>
                <a:latin typeface="Times New Roman" panose="02020603050405020304" pitchFamily="18" charset="0"/>
                <a:cs typeface="Times New Roman" panose="02020603050405020304" pitchFamily="18" charset="0"/>
              </a:rPr>
              <a:t>varchar</a:t>
            </a:r>
            <a:r>
              <a:rPr lang="en-IN" dirty="0" err="1">
                <a:latin typeface="Times New Roman" panose="02020603050405020304" pitchFamily="18" charset="0"/>
                <a:cs typeface="Times New Roman" panose="02020603050405020304" pitchFamily="18" charset="0"/>
              </a:rPr>
              <a:t>,toss_decision</a:t>
            </a:r>
            <a:r>
              <a:rPr lang="en-IN" dirty="0">
                <a:latin typeface="Times New Roman" panose="02020603050405020304" pitchFamily="18" charset="0"/>
                <a:cs typeface="Times New Roman" panose="02020603050405020304" pitchFamily="18" charset="0"/>
              </a:rPr>
              <a:t> </a:t>
            </a:r>
            <a:r>
              <a:rPr lang="en-IN" dirty="0">
                <a:solidFill>
                  <a:schemeClr val="accent1"/>
                </a:solidFill>
                <a:latin typeface="Times New Roman" panose="02020603050405020304" pitchFamily="18" charset="0"/>
                <a:cs typeface="Times New Roman" panose="02020603050405020304" pitchFamily="18" charset="0"/>
              </a:rPr>
              <a:t>varchar,</a:t>
            </a:r>
          </a:p>
          <a:p>
            <a:r>
              <a:rPr lang="en-IN" dirty="0">
                <a:latin typeface="Times New Roman" panose="02020603050405020304" pitchFamily="18" charset="0"/>
                <a:cs typeface="Times New Roman" panose="02020603050405020304" pitchFamily="18" charset="0"/>
              </a:rPr>
              <a:t>winner </a:t>
            </a:r>
            <a:r>
              <a:rPr lang="en-IN" dirty="0" err="1">
                <a:solidFill>
                  <a:schemeClr val="accent1"/>
                </a:solidFill>
                <a:latin typeface="Times New Roman" panose="02020603050405020304" pitchFamily="18" charset="0"/>
                <a:cs typeface="Times New Roman" panose="02020603050405020304" pitchFamily="18" charset="0"/>
              </a:rPr>
              <a:t>varchar</a:t>
            </a:r>
            <a:r>
              <a:rPr lang="en-IN" dirty="0" err="1">
                <a:latin typeface="Times New Roman" panose="02020603050405020304" pitchFamily="18" charset="0"/>
                <a:cs typeface="Times New Roman" panose="02020603050405020304" pitchFamily="18" charset="0"/>
              </a:rPr>
              <a:t>,result</a:t>
            </a:r>
            <a:r>
              <a:rPr lang="en-IN" dirty="0">
                <a:latin typeface="Times New Roman" panose="02020603050405020304" pitchFamily="18" charset="0"/>
                <a:cs typeface="Times New Roman" panose="02020603050405020304" pitchFamily="18" charset="0"/>
              </a:rPr>
              <a:t> </a:t>
            </a:r>
            <a:r>
              <a:rPr lang="en-IN" dirty="0" err="1">
                <a:solidFill>
                  <a:schemeClr val="accent1"/>
                </a:solidFill>
                <a:latin typeface="Times New Roman" panose="02020603050405020304" pitchFamily="18" charset="0"/>
                <a:cs typeface="Times New Roman" panose="02020603050405020304" pitchFamily="18" charset="0"/>
              </a:rPr>
              <a:t>varchar</a:t>
            </a:r>
            <a:r>
              <a:rPr lang="en-IN" dirty="0" err="1">
                <a:latin typeface="Times New Roman" panose="02020603050405020304" pitchFamily="18" charset="0"/>
                <a:cs typeface="Times New Roman" panose="02020603050405020304" pitchFamily="18" charset="0"/>
              </a:rPr>
              <a:t>,result_margin</a:t>
            </a:r>
            <a:r>
              <a:rPr lang="en-IN" dirty="0">
                <a:latin typeface="Times New Roman" panose="02020603050405020304" pitchFamily="18" charset="0"/>
                <a:cs typeface="Times New Roman" panose="02020603050405020304" pitchFamily="18" charset="0"/>
              </a:rPr>
              <a:t> </a:t>
            </a:r>
            <a:r>
              <a:rPr lang="en-IN" dirty="0">
                <a:solidFill>
                  <a:schemeClr val="accent1"/>
                </a:solidFill>
                <a:latin typeface="Times New Roman" panose="02020603050405020304" pitchFamily="18" charset="0"/>
                <a:cs typeface="Times New Roman" panose="02020603050405020304" pitchFamily="18" charset="0"/>
              </a:rPr>
              <a:t>varchar</a:t>
            </a:r>
            <a:r>
              <a:rPr lang="en-IN" dirty="0">
                <a:latin typeface="Times New Roman" panose="02020603050405020304" pitchFamily="18" charset="0"/>
                <a:cs typeface="Times New Roman" panose="02020603050405020304" pitchFamily="18" charset="0"/>
              </a:rPr>
              <a:t>,	eliminator </a:t>
            </a:r>
            <a:r>
              <a:rPr lang="en-IN" dirty="0">
                <a:solidFill>
                  <a:schemeClr val="accent1"/>
                </a:solidFill>
                <a:latin typeface="Times New Roman" panose="02020603050405020304" pitchFamily="18" charset="0"/>
                <a:cs typeface="Times New Roman" panose="02020603050405020304" pitchFamily="18" charset="0"/>
              </a:rPr>
              <a:t>varchar,</a:t>
            </a:r>
            <a:r>
              <a:rPr lang="en-IN" dirty="0">
                <a:latin typeface="Times New Roman" panose="02020603050405020304" pitchFamily="18" charset="0"/>
                <a:cs typeface="Times New Roman" panose="02020603050405020304" pitchFamily="18" charset="0"/>
              </a:rPr>
              <a:t>	method </a:t>
            </a:r>
            <a:r>
              <a:rPr lang="en-IN" dirty="0">
                <a:solidFill>
                  <a:schemeClr val="accent1"/>
                </a:solidFill>
                <a:latin typeface="Times New Roman" panose="02020603050405020304" pitchFamily="18" charset="0"/>
                <a:cs typeface="Times New Roman" panose="02020603050405020304" pitchFamily="18" charset="0"/>
              </a:rPr>
              <a:t>varchar</a:t>
            </a:r>
            <a:r>
              <a:rPr lang="en-IN" dirty="0">
                <a:latin typeface="Times New Roman" panose="02020603050405020304" pitchFamily="18" charset="0"/>
                <a:cs typeface="Times New Roman" panose="02020603050405020304" pitchFamily="18" charset="0"/>
              </a:rPr>
              <a:t>,	umpire1 </a:t>
            </a:r>
            <a:r>
              <a:rPr lang="en-IN" dirty="0">
                <a:solidFill>
                  <a:schemeClr val="accent1"/>
                </a:solidFill>
                <a:latin typeface="Times New Roman" panose="02020603050405020304" pitchFamily="18" charset="0"/>
                <a:cs typeface="Times New Roman" panose="02020603050405020304" pitchFamily="18" charset="0"/>
              </a:rPr>
              <a:t>varchar</a:t>
            </a:r>
            <a:r>
              <a:rPr lang="en-IN" dirty="0">
                <a:latin typeface="Times New Roman" panose="02020603050405020304" pitchFamily="18" charset="0"/>
                <a:cs typeface="Times New Roman" panose="02020603050405020304" pitchFamily="18" charset="0"/>
              </a:rPr>
              <a:t>,	umpire2 </a:t>
            </a:r>
            <a:r>
              <a:rPr lang="en-IN" dirty="0">
                <a:solidFill>
                  <a:schemeClr val="accent1"/>
                </a:solidFill>
                <a:latin typeface="Times New Roman" panose="02020603050405020304" pitchFamily="18" charset="0"/>
                <a:cs typeface="Times New Roman" panose="02020603050405020304" pitchFamily="18" charset="0"/>
              </a:rPr>
              <a:t>varchar</a:t>
            </a:r>
            <a:r>
              <a:rPr lang="en-IN" dirty="0">
                <a:latin typeface="Times New Roman" panose="02020603050405020304" pitchFamily="18" charset="0"/>
                <a:cs typeface="Times New Roman" panose="02020603050405020304" pitchFamily="18" charset="0"/>
              </a:rPr>
              <a:t>);</a:t>
            </a:r>
          </a:p>
          <a:p>
            <a:endParaRPr lang="en-IN" dirty="0">
              <a:latin typeface="Times New Roman" panose="02020603050405020304" pitchFamily="18" charset="0"/>
              <a:cs typeface="Times New Roman" panose="02020603050405020304" pitchFamily="18" charset="0"/>
            </a:endParaRPr>
          </a:p>
          <a:p>
            <a:r>
              <a:rPr lang="en-IN" dirty="0">
                <a:solidFill>
                  <a:srgbClr val="FF0000"/>
                </a:solidFill>
                <a:latin typeface="Times New Roman" panose="02020603050405020304" pitchFamily="18" charset="0"/>
                <a:cs typeface="Times New Roman" panose="02020603050405020304" pitchFamily="18" charset="0"/>
              </a:rPr>
              <a:t>copy </a:t>
            </a:r>
            <a:r>
              <a:rPr lang="en-IN" dirty="0">
                <a:latin typeface="Times New Roman" panose="02020603050405020304" pitchFamily="18" charset="0"/>
                <a:cs typeface="Times New Roman" panose="02020603050405020304" pitchFamily="18" charset="0"/>
              </a:rPr>
              <a:t>table5 from </a:t>
            </a:r>
            <a:r>
              <a:rPr lang="en-IN" dirty="0">
                <a:highlight>
                  <a:srgbClr val="FFFF00"/>
                </a:highlight>
                <a:latin typeface="Times New Roman" panose="02020603050405020304" pitchFamily="18" charset="0"/>
                <a:cs typeface="Times New Roman" panose="02020603050405020304" pitchFamily="18" charset="0"/>
              </a:rPr>
              <a:t>'C:\Program Files\PostgreSQL\16\IPL_matches.csv' </a:t>
            </a:r>
            <a:r>
              <a:rPr lang="en-IN" dirty="0">
                <a:solidFill>
                  <a:srgbClr val="FF0000"/>
                </a:solidFill>
                <a:latin typeface="Times New Roman" panose="02020603050405020304" pitchFamily="18" charset="0"/>
                <a:cs typeface="Times New Roman" panose="02020603050405020304" pitchFamily="18" charset="0"/>
              </a:rPr>
              <a:t>delimiter</a:t>
            </a:r>
            <a:r>
              <a:rPr lang="en-IN" dirty="0">
                <a:latin typeface="Times New Roman" panose="02020603050405020304" pitchFamily="18" charset="0"/>
                <a:cs typeface="Times New Roman" panose="02020603050405020304" pitchFamily="18" charset="0"/>
              </a:rPr>
              <a:t> ',' csv header;</a:t>
            </a:r>
          </a:p>
          <a:p>
            <a:endParaRPr lang="en-IN" dirty="0">
              <a:solidFill>
                <a:srgbClr val="FF0000"/>
              </a:solidFill>
              <a:latin typeface="Times New Roman" panose="02020603050405020304" pitchFamily="18" charset="0"/>
              <a:cs typeface="Times New Roman" panose="02020603050405020304" pitchFamily="18" charset="0"/>
            </a:endParaRPr>
          </a:p>
          <a:p>
            <a:r>
              <a:rPr lang="en-IN" dirty="0">
                <a:solidFill>
                  <a:srgbClr val="FF0000"/>
                </a:solidFill>
                <a:latin typeface="Times New Roman" panose="02020603050405020304" pitchFamily="18" charset="0"/>
                <a:cs typeface="Times New Roman" panose="02020603050405020304" pitchFamily="18" charset="0"/>
              </a:rPr>
              <a:t>select*from table5</a:t>
            </a:r>
            <a:r>
              <a:rPr lang="en-IN" dirty="0">
                <a:latin typeface="Times New Roman" panose="02020603050405020304" pitchFamily="18" charset="0"/>
                <a:cs typeface="Times New Roman" panose="02020603050405020304" pitchFamily="18" charset="0"/>
              </a:rPr>
              <a:t>;</a:t>
            </a:r>
          </a:p>
        </p:txBody>
      </p:sp>
      <p:pic>
        <p:nvPicPr>
          <p:cNvPr id="6" name="Picture 5">
            <a:extLst>
              <a:ext uri="{FF2B5EF4-FFF2-40B4-BE49-F238E27FC236}">
                <a16:creationId xmlns:a16="http://schemas.microsoft.com/office/drawing/2014/main" id="{DC86AF0A-F02D-9A0D-21E5-8AA86AC21E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1280" y="756870"/>
            <a:ext cx="7030720" cy="5842000"/>
          </a:xfrm>
          <a:prstGeom prst="rect">
            <a:avLst/>
          </a:prstGeom>
        </p:spPr>
      </p:pic>
      <p:sp>
        <p:nvSpPr>
          <p:cNvPr id="8" name="TextBox 7">
            <a:extLst>
              <a:ext uri="{FF2B5EF4-FFF2-40B4-BE49-F238E27FC236}">
                <a16:creationId xmlns:a16="http://schemas.microsoft.com/office/drawing/2014/main" id="{32B62AD5-540A-6500-F593-8123BA5B6D1C}"/>
              </a:ext>
            </a:extLst>
          </p:cNvPr>
          <p:cNvSpPr txBox="1"/>
          <p:nvPr/>
        </p:nvSpPr>
        <p:spPr>
          <a:xfrm>
            <a:off x="629920" y="756870"/>
            <a:ext cx="6096000" cy="646331"/>
          </a:xfrm>
          <a:prstGeom prst="rect">
            <a:avLst/>
          </a:prstGeom>
          <a:noFill/>
        </p:spPr>
        <p:txBody>
          <a:bodyPr wrap="square">
            <a:spAutoFit/>
          </a:bodyPr>
          <a:lstStyle/>
          <a:p>
            <a:r>
              <a:rPr lang="en-IN" b="1" dirty="0">
                <a:highlight>
                  <a:srgbClr val="FFFF00"/>
                </a:highlight>
              </a:rPr>
              <a:t>IPL_matches.csv  [table5 represent </a:t>
            </a:r>
            <a:r>
              <a:rPr lang="en-IN" b="1" dirty="0" err="1">
                <a:highlight>
                  <a:srgbClr val="FFFF00"/>
                </a:highlight>
              </a:rPr>
              <a:t>ipl_matches</a:t>
            </a:r>
            <a:endParaRPr lang="en-IN" b="1" dirty="0">
              <a:highlight>
                <a:srgbClr val="FFFF00"/>
              </a:highlight>
            </a:endParaRPr>
          </a:p>
          <a:p>
            <a:r>
              <a:rPr lang="en-IN" b="1" dirty="0">
                <a:highlight>
                  <a:srgbClr val="FFFF00"/>
                </a:highlight>
              </a:rPr>
              <a:t> data</a:t>
            </a:r>
            <a:endParaRPr lang="en-IN" b="1" dirty="0"/>
          </a:p>
        </p:txBody>
      </p:sp>
      <p:sp>
        <p:nvSpPr>
          <p:cNvPr id="3" name="TextBox 2">
            <a:extLst>
              <a:ext uri="{FF2B5EF4-FFF2-40B4-BE49-F238E27FC236}">
                <a16:creationId xmlns:a16="http://schemas.microsoft.com/office/drawing/2014/main" id="{BFE54A19-EE2C-9EA5-E6DA-CC2B57A348EF}"/>
              </a:ext>
            </a:extLst>
          </p:cNvPr>
          <p:cNvSpPr txBox="1"/>
          <p:nvPr/>
        </p:nvSpPr>
        <p:spPr>
          <a:xfrm>
            <a:off x="632564" y="6112701"/>
            <a:ext cx="611478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highlight>
                  <a:srgbClr val="FFFF00"/>
                </a:highlight>
                <a:cs typeface="Calibri"/>
              </a:rPr>
              <a:t>In the same folder I attached a text file where all queries present , this pptx is for presentations</a:t>
            </a:r>
            <a:endParaRPr lang="en-US"/>
          </a:p>
        </p:txBody>
      </p:sp>
    </p:spTree>
    <p:extLst>
      <p:ext uri="{BB962C8B-B14F-4D97-AF65-F5344CB8AC3E}">
        <p14:creationId xmlns:p14="http://schemas.microsoft.com/office/powerpoint/2010/main" val="4058279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70E290-7E10-B031-8133-C5AD6156C064}"/>
              </a:ext>
            </a:extLst>
          </p:cNvPr>
          <p:cNvSpPr txBox="1"/>
          <p:nvPr/>
        </p:nvSpPr>
        <p:spPr>
          <a:xfrm>
            <a:off x="751512" y="729780"/>
            <a:ext cx="5192088" cy="2031325"/>
          </a:xfrm>
          <a:prstGeom prst="rect">
            <a:avLst/>
          </a:prstGeom>
          <a:noFill/>
        </p:spPr>
        <p:txBody>
          <a:bodyPr wrap="square">
            <a:spAutoFit/>
          </a:bodyPr>
          <a:lstStyle/>
          <a:p>
            <a:r>
              <a:rPr lang="en-US" dirty="0">
                <a:solidFill>
                  <a:srgbClr val="FF0000"/>
                </a:solidFill>
              </a:rPr>
              <a:t>SELECT</a:t>
            </a:r>
            <a:r>
              <a:rPr lang="en-US" dirty="0"/>
              <a:t> batsman as player, (</a:t>
            </a:r>
            <a:r>
              <a:rPr lang="en-US" dirty="0">
                <a:solidFill>
                  <a:srgbClr val="FF0000"/>
                </a:solidFill>
              </a:rPr>
              <a:t>SUM</a:t>
            </a:r>
            <a:r>
              <a:rPr lang="en-US" dirty="0"/>
              <a:t>(</a:t>
            </a:r>
            <a:r>
              <a:rPr lang="en-US" dirty="0" err="1"/>
              <a:t>total_run</a:t>
            </a:r>
            <a:r>
              <a:rPr lang="en-US" dirty="0"/>
              <a:t>) * 1.0 / COALESCE(COUNT(</a:t>
            </a:r>
            <a:r>
              <a:rPr lang="en-US" dirty="0">
                <a:solidFill>
                  <a:schemeClr val="accent1"/>
                </a:solidFill>
              </a:rPr>
              <a:t>CASE</a:t>
            </a:r>
            <a:r>
              <a:rPr lang="en-US" dirty="0"/>
              <a:t> </a:t>
            </a:r>
            <a:r>
              <a:rPr lang="en-US" dirty="0">
                <a:solidFill>
                  <a:srgbClr val="FF0000"/>
                </a:solidFill>
              </a:rPr>
              <a:t>WHEN</a:t>
            </a:r>
            <a:r>
              <a:rPr lang="en-US" dirty="0"/>
              <a:t> </a:t>
            </a:r>
            <a:r>
              <a:rPr lang="en-US" dirty="0" err="1"/>
              <a:t>extras_type</a:t>
            </a:r>
            <a:r>
              <a:rPr lang="en-US" dirty="0"/>
              <a:t> != '</a:t>
            </a:r>
            <a:r>
              <a:rPr lang="en-US" dirty="0" err="1"/>
              <a:t>wides</a:t>
            </a:r>
            <a:r>
              <a:rPr lang="en-US" dirty="0"/>
              <a:t>' THEN table4.ball ELSE NULL END), 1))</a:t>
            </a:r>
            <a:r>
              <a:rPr lang="en-US" dirty="0">
                <a:solidFill>
                  <a:srgbClr val="FF0000"/>
                </a:solidFill>
              </a:rPr>
              <a:t> AS </a:t>
            </a:r>
            <a:r>
              <a:rPr lang="en-US" dirty="0" err="1"/>
              <a:t>strike_rate</a:t>
            </a:r>
            <a:r>
              <a:rPr lang="en-US" dirty="0"/>
              <a:t> FROM table4 </a:t>
            </a:r>
            <a:r>
              <a:rPr lang="en-US" dirty="0">
                <a:solidFill>
                  <a:srgbClr val="FF0000"/>
                </a:solidFill>
              </a:rPr>
              <a:t>GROUP BY </a:t>
            </a:r>
            <a:r>
              <a:rPr lang="en-US" dirty="0"/>
              <a:t>batsman HAVING </a:t>
            </a:r>
            <a:r>
              <a:rPr lang="en-US" dirty="0">
                <a:solidFill>
                  <a:srgbClr val="FF0000"/>
                </a:solidFill>
              </a:rPr>
              <a:t>COUNT</a:t>
            </a:r>
            <a:r>
              <a:rPr lang="en-US" dirty="0"/>
              <a:t>(</a:t>
            </a:r>
            <a:r>
              <a:rPr lang="en-US" dirty="0">
                <a:solidFill>
                  <a:schemeClr val="accent1"/>
                </a:solidFill>
              </a:rPr>
              <a:t>CASE </a:t>
            </a:r>
            <a:r>
              <a:rPr lang="en-US" dirty="0"/>
              <a:t>WHEN </a:t>
            </a:r>
            <a:r>
              <a:rPr lang="en-US" dirty="0" err="1"/>
              <a:t>extras_type</a:t>
            </a:r>
            <a:r>
              <a:rPr lang="en-US" dirty="0"/>
              <a:t> != '</a:t>
            </a:r>
            <a:r>
              <a:rPr lang="en-US" dirty="0" err="1"/>
              <a:t>wides</a:t>
            </a:r>
            <a:r>
              <a:rPr lang="en-US" dirty="0"/>
              <a:t>' </a:t>
            </a:r>
            <a:r>
              <a:rPr lang="en-US" dirty="0">
                <a:solidFill>
                  <a:schemeClr val="accent1"/>
                </a:solidFill>
              </a:rPr>
              <a:t>THEN </a:t>
            </a:r>
            <a:r>
              <a:rPr lang="en-US" dirty="0"/>
              <a:t>table4.ball </a:t>
            </a:r>
            <a:r>
              <a:rPr lang="en-US" dirty="0">
                <a:solidFill>
                  <a:schemeClr val="accent1"/>
                </a:solidFill>
              </a:rPr>
              <a:t>ELSE </a:t>
            </a:r>
            <a:r>
              <a:rPr lang="en-US" dirty="0">
                <a:solidFill>
                  <a:srgbClr val="FF0000"/>
                </a:solidFill>
              </a:rPr>
              <a:t>NULL</a:t>
            </a:r>
            <a:r>
              <a:rPr lang="en-US" dirty="0"/>
              <a:t> </a:t>
            </a:r>
            <a:r>
              <a:rPr lang="en-US" dirty="0">
                <a:solidFill>
                  <a:schemeClr val="accent1"/>
                </a:solidFill>
              </a:rPr>
              <a:t>END)</a:t>
            </a:r>
            <a:r>
              <a:rPr lang="en-US" dirty="0"/>
              <a:t> &gt;= 500 </a:t>
            </a:r>
            <a:r>
              <a:rPr lang="en-US" dirty="0">
                <a:solidFill>
                  <a:srgbClr val="FF0000"/>
                </a:solidFill>
              </a:rPr>
              <a:t>ORDER BY </a:t>
            </a:r>
            <a:r>
              <a:rPr lang="en-US" dirty="0" err="1"/>
              <a:t>strike_rate</a:t>
            </a:r>
            <a:r>
              <a:rPr lang="en-US" dirty="0"/>
              <a:t> DESC </a:t>
            </a:r>
            <a:r>
              <a:rPr lang="en-US" dirty="0">
                <a:solidFill>
                  <a:srgbClr val="FF0000"/>
                </a:solidFill>
              </a:rPr>
              <a:t>LIMIT</a:t>
            </a:r>
            <a:r>
              <a:rPr lang="en-US" dirty="0"/>
              <a:t> 10;</a:t>
            </a:r>
            <a:endParaRPr lang="en-IN" dirty="0"/>
          </a:p>
        </p:txBody>
      </p:sp>
      <p:sp>
        <p:nvSpPr>
          <p:cNvPr id="5" name="TextBox 4">
            <a:extLst>
              <a:ext uri="{FF2B5EF4-FFF2-40B4-BE49-F238E27FC236}">
                <a16:creationId xmlns:a16="http://schemas.microsoft.com/office/drawing/2014/main" id="{BE2C4D86-5033-5F46-4799-FA3BEF6D2E0B}"/>
              </a:ext>
            </a:extLst>
          </p:cNvPr>
          <p:cNvSpPr txBox="1"/>
          <p:nvPr/>
        </p:nvSpPr>
        <p:spPr>
          <a:xfrm>
            <a:off x="548938" y="446637"/>
            <a:ext cx="6096000" cy="369332"/>
          </a:xfrm>
          <a:prstGeom prst="rect">
            <a:avLst/>
          </a:prstGeom>
          <a:noFill/>
        </p:spPr>
        <p:txBody>
          <a:bodyPr wrap="square">
            <a:spAutoFit/>
          </a:bodyPr>
          <a:lstStyle/>
          <a:p>
            <a:r>
              <a:rPr lang="en-IN" dirty="0"/>
              <a:t>   </a:t>
            </a:r>
            <a:r>
              <a:rPr lang="en-IN" b="1" dirty="0">
                <a:latin typeface="Times New Roman" panose="02020603050405020304" pitchFamily="18" charset="0"/>
                <a:cs typeface="Times New Roman" panose="02020603050405020304" pitchFamily="18" charset="0"/>
              </a:rPr>
              <a:t>Aggressive Batters (High Strike Rate):</a:t>
            </a:r>
          </a:p>
        </p:txBody>
      </p:sp>
      <p:sp>
        <p:nvSpPr>
          <p:cNvPr id="15" name="TextBox 14">
            <a:extLst>
              <a:ext uri="{FF2B5EF4-FFF2-40B4-BE49-F238E27FC236}">
                <a16:creationId xmlns:a16="http://schemas.microsoft.com/office/drawing/2014/main" id="{1ADADA48-6D26-E039-A84E-37CA0AF8F247}"/>
              </a:ext>
            </a:extLst>
          </p:cNvPr>
          <p:cNvSpPr txBox="1"/>
          <p:nvPr/>
        </p:nvSpPr>
        <p:spPr>
          <a:xfrm>
            <a:off x="751512" y="3579505"/>
            <a:ext cx="5690852" cy="923330"/>
          </a:xfrm>
          <a:prstGeom prst="rect">
            <a:avLst/>
          </a:prstGeom>
          <a:noFill/>
        </p:spPr>
        <p:txBody>
          <a:bodyPr wrap="square">
            <a:spAutoFit/>
          </a:bodyPr>
          <a:lstStyle/>
          <a:p>
            <a:endParaRPr lang="en-IN" dirty="0"/>
          </a:p>
          <a:p>
            <a:endParaRPr lang="en-IN" dirty="0"/>
          </a:p>
          <a:p>
            <a:endParaRPr lang="en-IN" dirty="0"/>
          </a:p>
        </p:txBody>
      </p:sp>
      <p:sp>
        <p:nvSpPr>
          <p:cNvPr id="17" name="TextBox 16">
            <a:extLst>
              <a:ext uri="{FF2B5EF4-FFF2-40B4-BE49-F238E27FC236}">
                <a16:creationId xmlns:a16="http://schemas.microsoft.com/office/drawing/2014/main" id="{563E6CC5-10DF-DD47-4CD4-654D94DB4294}"/>
              </a:ext>
            </a:extLst>
          </p:cNvPr>
          <p:cNvSpPr txBox="1"/>
          <p:nvPr/>
        </p:nvSpPr>
        <p:spPr>
          <a:xfrm>
            <a:off x="4909589" y="5136583"/>
            <a:ext cx="6096000" cy="369332"/>
          </a:xfrm>
          <a:prstGeom prst="rect">
            <a:avLst/>
          </a:prstGeom>
          <a:noFill/>
        </p:spPr>
        <p:txBody>
          <a:bodyPr wrap="square">
            <a:spAutoFit/>
          </a:bodyPr>
          <a:lstStyle/>
          <a:p>
            <a:r>
              <a:rPr lang="en-IN" dirty="0"/>
              <a:t> </a:t>
            </a:r>
          </a:p>
        </p:txBody>
      </p:sp>
      <p:pic>
        <p:nvPicPr>
          <p:cNvPr id="10" name="Picture 6">
            <a:extLst>
              <a:ext uri="{FF2B5EF4-FFF2-40B4-BE49-F238E27FC236}">
                <a16:creationId xmlns:a16="http://schemas.microsoft.com/office/drawing/2014/main" id="{A035811C-602B-5EB5-7853-5F299975C8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03917" y="0"/>
            <a:ext cx="99568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0B2FE041-DE9A-63C0-1B79-CF22681E4B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2050" y="162871"/>
            <a:ext cx="5485641" cy="3147681"/>
          </a:xfrm>
          <a:prstGeom prst="rect">
            <a:avLst/>
          </a:prstGeom>
        </p:spPr>
      </p:pic>
      <p:graphicFrame>
        <p:nvGraphicFramePr>
          <p:cNvPr id="11" name="Chart 10">
            <a:extLst>
              <a:ext uri="{FF2B5EF4-FFF2-40B4-BE49-F238E27FC236}">
                <a16:creationId xmlns:a16="http://schemas.microsoft.com/office/drawing/2014/main" id="{CEA785C2-F6F0-333B-C5F6-CCE6219E9132}"/>
              </a:ext>
            </a:extLst>
          </p:cNvPr>
          <p:cNvGraphicFramePr>
            <a:graphicFrameLocks/>
          </p:cNvGraphicFramePr>
          <p:nvPr>
            <p:extLst>
              <p:ext uri="{D42A27DB-BD31-4B8C-83A1-F6EECF244321}">
                <p14:modId xmlns:p14="http://schemas.microsoft.com/office/powerpoint/2010/main" val="3949891953"/>
              </p:ext>
            </p:extLst>
          </p:nvPr>
        </p:nvGraphicFramePr>
        <p:xfrm>
          <a:off x="751122" y="3295389"/>
          <a:ext cx="9760255" cy="3264690"/>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C806FC71-D09C-CA61-9445-5B12796F5416}"/>
              </a:ext>
            </a:extLst>
          </p:cNvPr>
          <p:cNvSpPr txBox="1"/>
          <p:nvPr/>
        </p:nvSpPr>
        <p:spPr>
          <a:xfrm>
            <a:off x="747386" y="48017"/>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000" b="1">
                <a:latin typeface="Times New Roman"/>
                <a:cs typeface="Times New Roman"/>
              </a:rPr>
              <a:t>Bidding on Batsman</a:t>
            </a:r>
            <a:r>
              <a:rPr lang="en-IN" b="1">
                <a:latin typeface="Times New Roman"/>
                <a:cs typeface="Times New Roman"/>
              </a:rPr>
              <a:t>:</a:t>
            </a:r>
            <a:r>
              <a:rPr lang="en-US">
                <a:latin typeface="Times New Roman"/>
                <a:cs typeface="Times New Roman"/>
              </a:rPr>
              <a:t>​</a:t>
            </a:r>
            <a:endParaRPr lang="en-US"/>
          </a:p>
        </p:txBody>
      </p:sp>
      <p:sp>
        <p:nvSpPr>
          <p:cNvPr id="20" name="TextBox 19">
            <a:extLst>
              <a:ext uri="{FF2B5EF4-FFF2-40B4-BE49-F238E27FC236}">
                <a16:creationId xmlns:a16="http://schemas.microsoft.com/office/drawing/2014/main" id="{7D525DE3-9FCD-B1A4-4C13-577487DBDDAE}"/>
              </a:ext>
            </a:extLst>
          </p:cNvPr>
          <p:cNvSpPr txBox="1"/>
          <p:nvPr/>
        </p:nvSpPr>
        <p:spPr>
          <a:xfrm>
            <a:off x="3189962" y="79332"/>
            <a:ext cx="345300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highlight>
                  <a:srgbClr val="FFFF00"/>
                </a:highlight>
                <a:cs typeface="Calibri"/>
              </a:rPr>
              <a:t>[table4 represent </a:t>
            </a:r>
            <a:r>
              <a:rPr lang="en-IN" b="1">
                <a:highlight>
                  <a:srgbClr val="FFFF00"/>
                </a:highlight>
                <a:cs typeface="Calibri"/>
              </a:rPr>
              <a:t>IPL_Ball Data]</a:t>
            </a:r>
            <a:endParaRPr lang="en-US"/>
          </a:p>
        </p:txBody>
      </p:sp>
    </p:spTree>
    <p:extLst>
      <p:ext uri="{BB962C8B-B14F-4D97-AF65-F5344CB8AC3E}">
        <p14:creationId xmlns:p14="http://schemas.microsoft.com/office/powerpoint/2010/main" val="711901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7EFCDF-AE40-BBB1-EC0D-042B89F5650D}"/>
              </a:ext>
            </a:extLst>
          </p:cNvPr>
          <p:cNvSpPr txBox="1"/>
          <p:nvPr/>
        </p:nvSpPr>
        <p:spPr>
          <a:xfrm>
            <a:off x="649092" y="527917"/>
            <a:ext cx="6096000"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Anchor Batters (Good Average):</a:t>
            </a:r>
          </a:p>
        </p:txBody>
      </p:sp>
      <p:sp>
        <p:nvSpPr>
          <p:cNvPr id="5" name="TextBox 4">
            <a:extLst>
              <a:ext uri="{FF2B5EF4-FFF2-40B4-BE49-F238E27FC236}">
                <a16:creationId xmlns:a16="http://schemas.microsoft.com/office/drawing/2014/main" id="{633F65F6-DE56-902F-51B2-7C5C11A71889}"/>
              </a:ext>
            </a:extLst>
          </p:cNvPr>
          <p:cNvSpPr txBox="1"/>
          <p:nvPr/>
        </p:nvSpPr>
        <p:spPr>
          <a:xfrm>
            <a:off x="649092" y="857059"/>
            <a:ext cx="4978400" cy="2031325"/>
          </a:xfrm>
          <a:prstGeom prst="rect">
            <a:avLst/>
          </a:prstGeom>
          <a:noFill/>
        </p:spPr>
        <p:txBody>
          <a:bodyPr wrap="square">
            <a:spAutoFit/>
          </a:bodyPr>
          <a:lstStyle/>
          <a:p>
            <a:r>
              <a:rPr lang="en-IN" dirty="0">
                <a:solidFill>
                  <a:srgbClr val="FF0000"/>
                </a:solidFill>
              </a:rPr>
              <a:t>SELECT</a:t>
            </a:r>
            <a:r>
              <a:rPr lang="en-IN" dirty="0"/>
              <a:t> id, batsman, (</a:t>
            </a:r>
            <a:r>
              <a:rPr lang="en-IN" dirty="0">
                <a:solidFill>
                  <a:srgbClr val="FF0000"/>
                </a:solidFill>
              </a:rPr>
              <a:t>SUM</a:t>
            </a:r>
            <a:r>
              <a:rPr lang="en-IN" dirty="0"/>
              <a:t>(</a:t>
            </a:r>
            <a:r>
              <a:rPr lang="en-IN" dirty="0" err="1"/>
              <a:t>total_run</a:t>
            </a:r>
            <a:r>
              <a:rPr lang="en-IN" dirty="0"/>
              <a:t>) * 1.0 / </a:t>
            </a:r>
            <a:r>
              <a:rPr lang="en-IN" dirty="0">
                <a:solidFill>
                  <a:srgbClr val="FF0000"/>
                </a:solidFill>
              </a:rPr>
              <a:t>COUNT</a:t>
            </a:r>
            <a:r>
              <a:rPr lang="en-IN" dirty="0"/>
              <a:t>(CASE WHEN </a:t>
            </a:r>
            <a:r>
              <a:rPr lang="en-IN" dirty="0" err="1"/>
              <a:t>is_wicket</a:t>
            </a:r>
            <a:r>
              <a:rPr lang="en-IN" dirty="0"/>
              <a:t> = 1 </a:t>
            </a:r>
            <a:r>
              <a:rPr lang="en-IN" dirty="0">
                <a:solidFill>
                  <a:schemeClr val="accent1"/>
                </a:solidFill>
              </a:rPr>
              <a:t>THEN</a:t>
            </a:r>
            <a:r>
              <a:rPr lang="en-IN" dirty="0"/>
              <a:t> 1 </a:t>
            </a:r>
            <a:r>
              <a:rPr lang="en-IN" dirty="0">
                <a:solidFill>
                  <a:schemeClr val="accent1"/>
                </a:solidFill>
              </a:rPr>
              <a:t>ELSE</a:t>
            </a:r>
            <a:r>
              <a:rPr lang="en-IN" dirty="0"/>
              <a:t> </a:t>
            </a:r>
            <a:r>
              <a:rPr lang="en-IN" dirty="0">
                <a:solidFill>
                  <a:srgbClr val="FF0000"/>
                </a:solidFill>
              </a:rPr>
              <a:t>NULL</a:t>
            </a:r>
            <a:r>
              <a:rPr lang="en-IN" dirty="0"/>
              <a:t> </a:t>
            </a:r>
            <a:r>
              <a:rPr lang="en-IN" dirty="0">
                <a:solidFill>
                  <a:schemeClr val="accent1"/>
                </a:solidFill>
              </a:rPr>
              <a:t>END</a:t>
            </a:r>
            <a:r>
              <a:rPr lang="en-IN" dirty="0"/>
              <a:t>)) AS average     FROM table4    </a:t>
            </a:r>
          </a:p>
          <a:p>
            <a:r>
              <a:rPr lang="en-IN" dirty="0"/>
              <a:t> </a:t>
            </a:r>
            <a:r>
              <a:rPr lang="en-IN" dirty="0">
                <a:solidFill>
                  <a:srgbClr val="FF0000"/>
                </a:solidFill>
              </a:rPr>
              <a:t>GROUP BY </a:t>
            </a:r>
            <a:r>
              <a:rPr lang="en-IN" dirty="0"/>
              <a:t>id, batsman   </a:t>
            </a:r>
          </a:p>
          <a:p>
            <a:r>
              <a:rPr lang="en-IN" dirty="0">
                <a:solidFill>
                  <a:srgbClr val="FF0000"/>
                </a:solidFill>
              </a:rPr>
              <a:t>HAVING COUNT</a:t>
            </a:r>
            <a:r>
              <a:rPr lang="en-IN" dirty="0"/>
              <a:t>(</a:t>
            </a:r>
            <a:r>
              <a:rPr lang="en-IN" dirty="0">
                <a:solidFill>
                  <a:schemeClr val="accent1"/>
                </a:solidFill>
              </a:rPr>
              <a:t>CASE </a:t>
            </a:r>
            <a:r>
              <a:rPr lang="en-IN" dirty="0"/>
              <a:t>WHEN </a:t>
            </a:r>
            <a:r>
              <a:rPr lang="en-IN" dirty="0" err="1"/>
              <a:t>is_wicket</a:t>
            </a:r>
            <a:r>
              <a:rPr lang="en-IN" dirty="0"/>
              <a:t>= 1 </a:t>
            </a:r>
            <a:r>
              <a:rPr lang="en-IN" dirty="0">
                <a:solidFill>
                  <a:schemeClr val="accent1"/>
                </a:solidFill>
              </a:rPr>
              <a:t>THEN</a:t>
            </a:r>
            <a:r>
              <a:rPr lang="en-IN" dirty="0"/>
              <a:t> 1 </a:t>
            </a:r>
            <a:r>
              <a:rPr lang="en-IN" dirty="0">
                <a:solidFill>
                  <a:schemeClr val="accent1"/>
                </a:solidFill>
              </a:rPr>
              <a:t>ELSE</a:t>
            </a:r>
            <a:r>
              <a:rPr lang="en-IN" dirty="0"/>
              <a:t> </a:t>
            </a:r>
            <a:r>
              <a:rPr lang="en-IN" dirty="0">
                <a:solidFill>
                  <a:srgbClr val="FF0000"/>
                </a:solidFill>
              </a:rPr>
              <a:t>NULL </a:t>
            </a:r>
            <a:r>
              <a:rPr lang="en-IN" dirty="0">
                <a:solidFill>
                  <a:schemeClr val="accent1"/>
                </a:solidFill>
              </a:rPr>
              <a:t>END</a:t>
            </a:r>
            <a:r>
              <a:rPr lang="en-IN" dirty="0"/>
              <a:t>) &gt; </a:t>
            </a:r>
            <a:r>
              <a:rPr lang="en-IN" dirty="0">
                <a:solidFill>
                  <a:srgbClr val="FF0000"/>
                </a:solidFill>
              </a:rPr>
              <a:t>0     ORDER BY </a:t>
            </a:r>
            <a:r>
              <a:rPr lang="en-IN" dirty="0"/>
              <a:t>average </a:t>
            </a:r>
            <a:r>
              <a:rPr lang="en-IN" dirty="0">
                <a:solidFill>
                  <a:schemeClr val="accent1"/>
                </a:solidFill>
              </a:rPr>
              <a:t>DESC</a:t>
            </a:r>
          </a:p>
          <a:p>
            <a:r>
              <a:rPr lang="en-IN" dirty="0">
                <a:solidFill>
                  <a:srgbClr val="FF0000"/>
                </a:solidFill>
              </a:rPr>
              <a:t>limit</a:t>
            </a:r>
            <a:r>
              <a:rPr lang="en-IN" dirty="0"/>
              <a:t> 10;</a:t>
            </a:r>
          </a:p>
        </p:txBody>
      </p:sp>
      <p:pic>
        <p:nvPicPr>
          <p:cNvPr id="4" name="Picture 3">
            <a:extLst>
              <a:ext uri="{FF2B5EF4-FFF2-40B4-BE49-F238E27FC236}">
                <a16:creationId xmlns:a16="http://schemas.microsoft.com/office/drawing/2014/main" id="{D7FA2FCF-7DC1-9FCF-2CEE-CB75BBCACF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9148" y="314368"/>
            <a:ext cx="5693172" cy="3065258"/>
          </a:xfrm>
          <a:prstGeom prst="rect">
            <a:avLst/>
          </a:prstGeom>
        </p:spPr>
      </p:pic>
      <p:pic>
        <p:nvPicPr>
          <p:cNvPr id="8" name="Picture 6">
            <a:extLst>
              <a:ext uri="{FF2B5EF4-FFF2-40B4-BE49-F238E27FC236}">
                <a16:creationId xmlns:a16="http://schemas.microsoft.com/office/drawing/2014/main" id="{7B8903EE-B7AF-D022-686A-73E6C2B6F2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225023" y="0"/>
            <a:ext cx="995680" cy="6858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Chart 6">
            <a:extLst>
              <a:ext uri="{FF2B5EF4-FFF2-40B4-BE49-F238E27FC236}">
                <a16:creationId xmlns:a16="http://schemas.microsoft.com/office/drawing/2014/main" id="{5A4AC5AF-783E-889F-A065-6765F3ACF09B}"/>
              </a:ext>
            </a:extLst>
          </p:cNvPr>
          <p:cNvGraphicFramePr>
            <a:graphicFrameLocks/>
          </p:cNvGraphicFramePr>
          <p:nvPr>
            <p:extLst>
              <p:ext uri="{D42A27DB-BD31-4B8C-83A1-F6EECF244321}">
                <p14:modId xmlns:p14="http://schemas.microsoft.com/office/powerpoint/2010/main" val="195168422"/>
              </p:ext>
            </p:extLst>
          </p:nvPr>
        </p:nvGraphicFramePr>
        <p:xfrm>
          <a:off x="228600" y="3497547"/>
          <a:ext cx="11006585" cy="336045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020616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1342</TotalTime>
  <Words>2532</Words>
  <Application>Microsoft Office PowerPoint</Application>
  <PresentationFormat>Widescreen</PresentationFormat>
  <Paragraphs>131</Paragraphs>
  <Slides>22</Slides>
  <Notes>3</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prerna rai</dc:creator>
  <cp:lastModifiedBy>prerna rai</cp:lastModifiedBy>
  <cp:revision>153</cp:revision>
  <dcterms:created xsi:type="dcterms:W3CDTF">2024-07-06T23:00:46Z</dcterms:created>
  <dcterms:modified xsi:type="dcterms:W3CDTF">2024-07-18T22:15:08Z</dcterms:modified>
</cp:coreProperties>
</file>

<file path=docProps/thumbnail.jpeg>
</file>